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7"/>
  </p:notesMasterIdLst>
  <p:sldIdLst>
    <p:sldId id="257" r:id="rId3"/>
    <p:sldId id="258" r:id="rId4"/>
    <p:sldId id="264" r:id="rId5"/>
    <p:sldId id="266" r:id="rId6"/>
    <p:sldId id="268" r:id="rId7"/>
    <p:sldId id="282" r:id="rId8"/>
    <p:sldId id="269" r:id="rId9"/>
    <p:sldId id="271" r:id="rId10"/>
    <p:sldId id="284" r:id="rId11"/>
    <p:sldId id="306" r:id="rId12"/>
    <p:sldId id="283" r:id="rId13"/>
    <p:sldId id="307" r:id="rId14"/>
    <p:sldId id="286" r:id="rId15"/>
    <p:sldId id="287" r:id="rId16"/>
    <p:sldId id="291" r:id="rId17"/>
    <p:sldId id="288" r:id="rId18"/>
    <p:sldId id="289" r:id="rId19"/>
    <p:sldId id="292" r:id="rId20"/>
    <p:sldId id="276" r:id="rId21"/>
    <p:sldId id="293" r:id="rId22"/>
    <p:sldId id="277" r:id="rId23"/>
    <p:sldId id="294" r:id="rId24"/>
    <p:sldId id="301" r:id="rId25"/>
    <p:sldId id="295" r:id="rId26"/>
    <p:sldId id="296" r:id="rId27"/>
    <p:sldId id="299" r:id="rId28"/>
    <p:sldId id="303" r:id="rId29"/>
    <p:sldId id="305" r:id="rId30"/>
    <p:sldId id="304" r:id="rId31"/>
    <p:sldId id="297" r:id="rId32"/>
    <p:sldId id="278" r:id="rId33"/>
    <p:sldId id="298" r:id="rId34"/>
    <p:sldId id="279" r:id="rId35"/>
    <p:sldId id="280" r:id="rId3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n David Cruz Parra" initials="JDCP" lastIdx="1" clrIdx="0">
    <p:extLst>
      <p:ext uri="{19B8F6BF-5375-455C-9EA6-DF929625EA0E}">
        <p15:presenceInfo xmlns:p15="http://schemas.microsoft.com/office/powerpoint/2012/main" userId="S-1-5-21-140906328-1394433131-31540385-37726" providerId="AD"/>
      </p:ext>
    </p:extLst>
  </p:cmAuthor>
  <p:cmAuthor id="2" name="Marleny del Carmen Novoa Vargas" initials="MdCNV" lastIdx="3" clrIdx="1">
    <p:extLst>
      <p:ext uri="{19B8F6BF-5375-455C-9EA6-DF929625EA0E}">
        <p15:presenceInfo xmlns:p15="http://schemas.microsoft.com/office/powerpoint/2012/main" userId="S-1-5-21-140906328-1394433131-31540385-310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4200" autoAdjust="0"/>
  </p:normalViewPr>
  <p:slideViewPr>
    <p:cSldViewPr snapToGrid="0">
      <p:cViewPr varScale="1">
        <p:scale>
          <a:sx n="104" d="100"/>
          <a:sy n="104" d="100"/>
        </p:scale>
        <p:origin x="88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4ED87A-3E93-4686-A42C-2E696711FA8D}" type="doc">
      <dgm:prSet loTypeId="urn:microsoft.com/office/officeart/2005/8/layout/radial2" loCatId="relationship" qsTypeId="urn:microsoft.com/office/officeart/2005/8/quickstyle/simple1" qsCatId="simple" csTypeId="urn:microsoft.com/office/officeart/2005/8/colors/colorful5" csCatId="colorful" phldr="1"/>
      <dgm:spPr/>
      <dgm:t>
        <a:bodyPr/>
        <a:lstStyle/>
        <a:p>
          <a:endParaRPr lang="es-ES"/>
        </a:p>
      </dgm:t>
    </dgm:pt>
    <dgm:pt modelId="{A29739D9-0F37-43DB-BF53-B695AA7693BB}">
      <dgm:prSet/>
      <dgm:spPr/>
      <dgm:t>
        <a:bodyPr/>
        <a:lstStyle/>
        <a:p>
          <a:pPr rtl="0"/>
          <a:r>
            <a:rPr lang="es-ES" b="1" dirty="0"/>
            <a:t>A- MÓDULO DE AUTODIAGNÓSTICO</a:t>
          </a:r>
        </a:p>
        <a:p>
          <a:pPr rtl="0"/>
          <a:r>
            <a:rPr lang="es-ES" dirty="0"/>
            <a:t>En el que los sujetos obligados diligencian la herramienta e informan su nivel o grado de cumplimento </a:t>
          </a:r>
          <a:endParaRPr lang="es-CO" dirty="0"/>
        </a:p>
      </dgm:t>
    </dgm:pt>
    <dgm:pt modelId="{49A23864-C5E9-49DF-928F-359534FBDC74}" type="parTrans" cxnId="{70B60C68-6330-4085-9462-5C5377AE85B5}">
      <dgm:prSet/>
      <dgm:spPr/>
      <dgm:t>
        <a:bodyPr/>
        <a:lstStyle/>
        <a:p>
          <a:endParaRPr lang="es-ES"/>
        </a:p>
      </dgm:t>
    </dgm:pt>
    <dgm:pt modelId="{747919B9-9DD4-4FE2-85FC-82AB8CD6F4FA}" type="sibTrans" cxnId="{70B60C68-6330-4085-9462-5C5377AE85B5}">
      <dgm:prSet/>
      <dgm:spPr/>
      <dgm:t>
        <a:bodyPr/>
        <a:lstStyle/>
        <a:p>
          <a:endParaRPr lang="es-ES"/>
        </a:p>
      </dgm:t>
    </dgm:pt>
    <dgm:pt modelId="{B0F5A623-419A-4F0C-9BEB-5B6E82A5B9B0}">
      <dgm:prSet/>
      <dgm:spPr/>
      <dgm:t>
        <a:bodyPr/>
        <a:lstStyle/>
        <a:p>
          <a:pPr rtl="0"/>
          <a:r>
            <a:rPr lang="es-ES" b="1" dirty="0"/>
            <a:t>B- MÓDULO DE AUDITORÍA</a:t>
          </a:r>
        </a:p>
        <a:p>
          <a:pPr rtl="0"/>
          <a:r>
            <a:rPr lang="es-ES" dirty="0"/>
            <a:t>En el que los operadores preventivos realizan la verificación directa de las páginas web y de la información mediante la realización de auditorías de cumplimiento. </a:t>
          </a:r>
          <a:r>
            <a:rPr lang="en-US" dirty="0"/>
            <a:t> </a:t>
          </a:r>
          <a:endParaRPr lang="es-CO" dirty="0"/>
        </a:p>
      </dgm:t>
    </dgm:pt>
    <dgm:pt modelId="{FED343AA-F143-4B7C-BADB-C1E109112AB9}" type="parTrans" cxnId="{0219C018-6407-41E6-B93F-DB286DFA11FD}">
      <dgm:prSet/>
      <dgm:spPr/>
      <dgm:t>
        <a:bodyPr/>
        <a:lstStyle/>
        <a:p>
          <a:endParaRPr lang="es-ES"/>
        </a:p>
      </dgm:t>
    </dgm:pt>
    <dgm:pt modelId="{5D6EB239-0F62-406A-9018-ACE08CEAB9FD}" type="sibTrans" cxnId="{0219C018-6407-41E6-B93F-DB286DFA11FD}">
      <dgm:prSet/>
      <dgm:spPr/>
      <dgm:t>
        <a:bodyPr/>
        <a:lstStyle/>
        <a:p>
          <a:endParaRPr lang="es-ES"/>
        </a:p>
      </dgm:t>
    </dgm:pt>
    <dgm:pt modelId="{7CAAE1AB-F40F-4A09-95B8-490F602E93E8}" type="pres">
      <dgm:prSet presAssocID="{954ED87A-3E93-4686-A42C-2E696711FA8D}" presName="composite" presStyleCnt="0">
        <dgm:presLayoutVars>
          <dgm:chMax val="5"/>
          <dgm:dir/>
          <dgm:animLvl val="ctr"/>
          <dgm:resizeHandles val="exact"/>
        </dgm:presLayoutVars>
      </dgm:prSet>
      <dgm:spPr/>
    </dgm:pt>
    <dgm:pt modelId="{DE964348-0222-410C-BE66-438F7EA437F4}" type="pres">
      <dgm:prSet presAssocID="{954ED87A-3E93-4686-A42C-2E696711FA8D}" presName="cycle" presStyleCnt="0"/>
      <dgm:spPr/>
    </dgm:pt>
    <dgm:pt modelId="{48DB3598-9F5B-43CA-8B78-602E7F6B97C5}" type="pres">
      <dgm:prSet presAssocID="{954ED87A-3E93-4686-A42C-2E696711FA8D}" presName="centerShape" presStyleCnt="0"/>
      <dgm:spPr/>
    </dgm:pt>
    <dgm:pt modelId="{141B84B8-E3A8-4603-BC19-21079D2359AE}" type="pres">
      <dgm:prSet presAssocID="{954ED87A-3E93-4686-A42C-2E696711FA8D}" presName="connSite" presStyleLbl="node1" presStyleIdx="0" presStyleCnt="3"/>
      <dgm:spPr/>
    </dgm:pt>
    <dgm:pt modelId="{91EE8719-26B9-4885-B64F-40AA78048A0A}" type="pres">
      <dgm:prSet presAssocID="{954ED87A-3E93-4686-A42C-2E696711FA8D}" presName="visible" presStyleLbl="node1" presStyleIdx="0" presStyleCnt="3"/>
      <dgm:spPr/>
    </dgm:pt>
    <dgm:pt modelId="{09E6B050-998D-4833-B1E1-127CE927A053}" type="pres">
      <dgm:prSet presAssocID="{49A23864-C5E9-49DF-928F-359534FBDC74}" presName="Name25" presStyleLbl="parChTrans1D1" presStyleIdx="0" presStyleCnt="2"/>
      <dgm:spPr/>
    </dgm:pt>
    <dgm:pt modelId="{4B88CFED-83AB-4FBD-B696-17C34E5C4289}" type="pres">
      <dgm:prSet presAssocID="{A29739D9-0F37-43DB-BF53-B695AA7693BB}" presName="node" presStyleCnt="0"/>
      <dgm:spPr/>
    </dgm:pt>
    <dgm:pt modelId="{DB642AC9-4C63-42D9-A34F-CD2D45B1CE58}" type="pres">
      <dgm:prSet presAssocID="{A29739D9-0F37-43DB-BF53-B695AA7693BB}" presName="parentNode" presStyleLbl="node1" presStyleIdx="1" presStyleCnt="3" custScaleX="121039" custScaleY="119679">
        <dgm:presLayoutVars>
          <dgm:chMax val="1"/>
          <dgm:bulletEnabled val="1"/>
        </dgm:presLayoutVars>
      </dgm:prSet>
      <dgm:spPr/>
    </dgm:pt>
    <dgm:pt modelId="{4C4846E2-5133-4AC8-89F3-EFA3F81D91B3}" type="pres">
      <dgm:prSet presAssocID="{A29739D9-0F37-43DB-BF53-B695AA7693BB}" presName="childNode" presStyleLbl="revTx" presStyleIdx="0" presStyleCnt="0">
        <dgm:presLayoutVars>
          <dgm:bulletEnabled val="1"/>
        </dgm:presLayoutVars>
      </dgm:prSet>
      <dgm:spPr/>
    </dgm:pt>
    <dgm:pt modelId="{1E2D6E61-38FC-4D5B-A051-BED3FC0C0B5F}" type="pres">
      <dgm:prSet presAssocID="{FED343AA-F143-4B7C-BADB-C1E109112AB9}" presName="Name25" presStyleLbl="parChTrans1D1" presStyleIdx="1" presStyleCnt="2"/>
      <dgm:spPr/>
    </dgm:pt>
    <dgm:pt modelId="{996EE5E4-F4C5-447C-B532-8AB07FBF3663}" type="pres">
      <dgm:prSet presAssocID="{B0F5A623-419A-4F0C-9BEB-5B6E82A5B9B0}" presName="node" presStyleCnt="0"/>
      <dgm:spPr/>
    </dgm:pt>
    <dgm:pt modelId="{570A64CC-1E6C-4768-9EDC-537371C34421}" type="pres">
      <dgm:prSet presAssocID="{B0F5A623-419A-4F0C-9BEB-5B6E82A5B9B0}" presName="parentNode" presStyleLbl="node1" presStyleIdx="2" presStyleCnt="3" custScaleX="128538" custScaleY="121803">
        <dgm:presLayoutVars>
          <dgm:chMax val="1"/>
          <dgm:bulletEnabled val="1"/>
        </dgm:presLayoutVars>
      </dgm:prSet>
      <dgm:spPr/>
    </dgm:pt>
    <dgm:pt modelId="{F8AF1C23-2E6F-4B04-A2DD-90E30A6EC3DE}" type="pres">
      <dgm:prSet presAssocID="{B0F5A623-419A-4F0C-9BEB-5B6E82A5B9B0}" presName="childNode" presStyleLbl="revTx" presStyleIdx="0" presStyleCnt="0">
        <dgm:presLayoutVars>
          <dgm:bulletEnabled val="1"/>
        </dgm:presLayoutVars>
      </dgm:prSet>
      <dgm:spPr/>
    </dgm:pt>
  </dgm:ptLst>
  <dgm:cxnLst>
    <dgm:cxn modelId="{0219C018-6407-41E6-B93F-DB286DFA11FD}" srcId="{954ED87A-3E93-4686-A42C-2E696711FA8D}" destId="{B0F5A623-419A-4F0C-9BEB-5B6E82A5B9B0}" srcOrd="1" destOrd="0" parTransId="{FED343AA-F143-4B7C-BADB-C1E109112AB9}" sibTransId="{5D6EB239-0F62-406A-9018-ACE08CEAB9FD}"/>
    <dgm:cxn modelId="{70B60C68-6330-4085-9462-5C5377AE85B5}" srcId="{954ED87A-3E93-4686-A42C-2E696711FA8D}" destId="{A29739D9-0F37-43DB-BF53-B695AA7693BB}" srcOrd="0" destOrd="0" parTransId="{49A23864-C5E9-49DF-928F-359534FBDC74}" sibTransId="{747919B9-9DD4-4FE2-85FC-82AB8CD6F4FA}"/>
    <dgm:cxn modelId="{D45D426D-A429-4CA2-BED3-335728DBDC20}" type="presOf" srcId="{A29739D9-0F37-43DB-BF53-B695AA7693BB}" destId="{DB642AC9-4C63-42D9-A34F-CD2D45B1CE58}" srcOrd="0" destOrd="0" presId="urn:microsoft.com/office/officeart/2005/8/layout/radial2"/>
    <dgm:cxn modelId="{135DF981-1124-4008-98C1-0353715B3AD6}" type="presOf" srcId="{954ED87A-3E93-4686-A42C-2E696711FA8D}" destId="{7CAAE1AB-F40F-4A09-95B8-490F602E93E8}" srcOrd="0" destOrd="0" presId="urn:microsoft.com/office/officeart/2005/8/layout/radial2"/>
    <dgm:cxn modelId="{7E4BA5AE-5E43-4C6C-8FFF-A99E75685BDA}" type="presOf" srcId="{B0F5A623-419A-4F0C-9BEB-5B6E82A5B9B0}" destId="{570A64CC-1E6C-4768-9EDC-537371C34421}" srcOrd="0" destOrd="0" presId="urn:microsoft.com/office/officeart/2005/8/layout/radial2"/>
    <dgm:cxn modelId="{768DC6DA-BF81-4C2A-882C-7DB6357FAE0E}" type="presOf" srcId="{FED343AA-F143-4B7C-BADB-C1E109112AB9}" destId="{1E2D6E61-38FC-4D5B-A051-BED3FC0C0B5F}" srcOrd="0" destOrd="0" presId="urn:microsoft.com/office/officeart/2005/8/layout/radial2"/>
    <dgm:cxn modelId="{C650B5FB-2AA2-4278-99CA-93DC0ABCA01F}" type="presOf" srcId="{49A23864-C5E9-49DF-928F-359534FBDC74}" destId="{09E6B050-998D-4833-B1E1-127CE927A053}" srcOrd="0" destOrd="0" presId="urn:microsoft.com/office/officeart/2005/8/layout/radial2"/>
    <dgm:cxn modelId="{EB1B3972-8138-4FB1-887F-FDB93794C2F7}" type="presParOf" srcId="{7CAAE1AB-F40F-4A09-95B8-490F602E93E8}" destId="{DE964348-0222-410C-BE66-438F7EA437F4}" srcOrd="0" destOrd="0" presId="urn:microsoft.com/office/officeart/2005/8/layout/radial2"/>
    <dgm:cxn modelId="{3DA91FCF-2FC0-424F-A2E0-29D8CFE98BE2}" type="presParOf" srcId="{DE964348-0222-410C-BE66-438F7EA437F4}" destId="{48DB3598-9F5B-43CA-8B78-602E7F6B97C5}" srcOrd="0" destOrd="0" presId="urn:microsoft.com/office/officeart/2005/8/layout/radial2"/>
    <dgm:cxn modelId="{637D4EC3-D635-4717-84A1-86A978553A2B}" type="presParOf" srcId="{48DB3598-9F5B-43CA-8B78-602E7F6B97C5}" destId="{141B84B8-E3A8-4603-BC19-21079D2359AE}" srcOrd="0" destOrd="0" presId="urn:microsoft.com/office/officeart/2005/8/layout/radial2"/>
    <dgm:cxn modelId="{36CBBB43-47E0-4771-BF0B-E92C4F87764C}" type="presParOf" srcId="{48DB3598-9F5B-43CA-8B78-602E7F6B97C5}" destId="{91EE8719-26B9-4885-B64F-40AA78048A0A}" srcOrd="1" destOrd="0" presId="urn:microsoft.com/office/officeart/2005/8/layout/radial2"/>
    <dgm:cxn modelId="{D4EA8A5C-EE56-4434-BA06-5C7018192B82}" type="presParOf" srcId="{DE964348-0222-410C-BE66-438F7EA437F4}" destId="{09E6B050-998D-4833-B1E1-127CE927A053}" srcOrd="1" destOrd="0" presId="urn:microsoft.com/office/officeart/2005/8/layout/radial2"/>
    <dgm:cxn modelId="{65F0FB67-34BC-4D8D-A7CE-D646DE0511FC}" type="presParOf" srcId="{DE964348-0222-410C-BE66-438F7EA437F4}" destId="{4B88CFED-83AB-4FBD-B696-17C34E5C4289}" srcOrd="2" destOrd="0" presId="urn:microsoft.com/office/officeart/2005/8/layout/radial2"/>
    <dgm:cxn modelId="{9610E2F7-702B-440B-A1E7-0952F9EBCB6B}" type="presParOf" srcId="{4B88CFED-83AB-4FBD-B696-17C34E5C4289}" destId="{DB642AC9-4C63-42D9-A34F-CD2D45B1CE58}" srcOrd="0" destOrd="0" presId="urn:microsoft.com/office/officeart/2005/8/layout/radial2"/>
    <dgm:cxn modelId="{E4D4E2A7-C1EB-4A6D-98F3-A11EEE2A0F47}" type="presParOf" srcId="{4B88CFED-83AB-4FBD-B696-17C34E5C4289}" destId="{4C4846E2-5133-4AC8-89F3-EFA3F81D91B3}" srcOrd="1" destOrd="0" presId="urn:microsoft.com/office/officeart/2005/8/layout/radial2"/>
    <dgm:cxn modelId="{CACC8BC1-FFE0-4E19-89C9-72043A9DEDC8}" type="presParOf" srcId="{DE964348-0222-410C-BE66-438F7EA437F4}" destId="{1E2D6E61-38FC-4D5B-A051-BED3FC0C0B5F}" srcOrd="3" destOrd="0" presId="urn:microsoft.com/office/officeart/2005/8/layout/radial2"/>
    <dgm:cxn modelId="{C7D45A3F-E61B-4D7D-B2C2-D59686920170}" type="presParOf" srcId="{DE964348-0222-410C-BE66-438F7EA437F4}" destId="{996EE5E4-F4C5-447C-B532-8AB07FBF3663}" srcOrd="4" destOrd="0" presId="urn:microsoft.com/office/officeart/2005/8/layout/radial2"/>
    <dgm:cxn modelId="{AAF2D131-7015-47C6-9C72-F62237C3FEEC}" type="presParOf" srcId="{996EE5E4-F4C5-447C-B532-8AB07FBF3663}" destId="{570A64CC-1E6C-4768-9EDC-537371C34421}" srcOrd="0" destOrd="0" presId="urn:microsoft.com/office/officeart/2005/8/layout/radial2"/>
    <dgm:cxn modelId="{B63432A3-EC65-4F4D-B457-F3DF76AA3F1D}" type="presParOf" srcId="{996EE5E4-F4C5-447C-B532-8AB07FBF3663}" destId="{F8AF1C23-2E6F-4B04-A2DD-90E30A6EC3DE}" srcOrd="1" destOrd="0" presId="urn:microsoft.com/office/officeart/2005/8/layout/radial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D6E61-38FC-4D5B-A051-BED3FC0C0B5F}">
      <dsp:nvSpPr>
        <dsp:cNvPr id="0" name=""/>
        <dsp:cNvSpPr/>
      </dsp:nvSpPr>
      <dsp:spPr>
        <a:xfrm rot="1787949">
          <a:off x="4461042" y="3465251"/>
          <a:ext cx="641616" cy="51943"/>
        </a:xfrm>
        <a:custGeom>
          <a:avLst/>
          <a:gdLst/>
          <a:ahLst/>
          <a:cxnLst/>
          <a:rect l="0" t="0" r="0" b="0"/>
          <a:pathLst>
            <a:path>
              <a:moveTo>
                <a:pt x="0" y="25971"/>
              </a:moveTo>
              <a:lnTo>
                <a:pt x="641616" y="25971"/>
              </a:lnTo>
            </a:path>
          </a:pathLst>
        </a:custGeom>
        <a:noFill/>
        <a:ln w="25400" cap="flat" cmpd="sng" algn="ctr">
          <a:solidFill>
            <a:schemeClr val="accent5">
              <a:hueOff val="0"/>
              <a:satOff val="0"/>
              <a:lumOff val="0"/>
              <a:alphaOff val="0"/>
            </a:schemeClr>
          </a:solidFill>
          <a:prstDash val="solid"/>
          <a:miter/>
        </a:ln>
        <a:effectLst/>
      </dsp:spPr>
      <dsp:style>
        <a:lnRef idx="2">
          <a:scrgbClr r="0" g="0" b="0"/>
        </a:lnRef>
        <a:fillRef idx="0">
          <a:scrgbClr r="0" g="0" b="0"/>
        </a:fillRef>
        <a:effectRef idx="0">
          <a:scrgbClr r="0" g="0" b="0"/>
        </a:effectRef>
        <a:fontRef idx="minor"/>
      </dsp:style>
    </dsp:sp>
    <dsp:sp modelId="{09E6B050-998D-4833-B1E1-127CE927A053}">
      <dsp:nvSpPr>
        <dsp:cNvPr id="0" name=""/>
        <dsp:cNvSpPr/>
      </dsp:nvSpPr>
      <dsp:spPr>
        <a:xfrm rot="19821541">
          <a:off x="4456363" y="1718647"/>
          <a:ext cx="719834" cy="51943"/>
        </a:xfrm>
        <a:custGeom>
          <a:avLst/>
          <a:gdLst/>
          <a:ahLst/>
          <a:cxnLst/>
          <a:rect l="0" t="0" r="0" b="0"/>
          <a:pathLst>
            <a:path>
              <a:moveTo>
                <a:pt x="0" y="25971"/>
              </a:moveTo>
              <a:lnTo>
                <a:pt x="719834" y="25971"/>
              </a:lnTo>
            </a:path>
          </a:pathLst>
        </a:custGeom>
        <a:noFill/>
        <a:ln w="25400" cap="flat" cmpd="sng" algn="ctr">
          <a:solidFill>
            <a:schemeClr val="accent5">
              <a:hueOff val="0"/>
              <a:satOff val="0"/>
              <a:lumOff val="0"/>
              <a:alphaOff val="0"/>
            </a:schemeClr>
          </a:solidFill>
          <a:prstDash val="solid"/>
          <a:miter/>
        </a:ln>
        <a:effectLst/>
      </dsp:spPr>
      <dsp:style>
        <a:lnRef idx="2">
          <a:scrgbClr r="0" g="0" b="0"/>
        </a:lnRef>
        <a:fillRef idx="0">
          <a:scrgbClr r="0" g="0" b="0"/>
        </a:fillRef>
        <a:effectRef idx="0">
          <a:scrgbClr r="0" g="0" b="0"/>
        </a:effectRef>
        <a:fontRef idx="minor"/>
      </dsp:style>
    </dsp:sp>
    <dsp:sp modelId="{91EE8719-26B9-4885-B64F-40AA78048A0A}">
      <dsp:nvSpPr>
        <dsp:cNvPr id="0" name=""/>
        <dsp:cNvSpPr/>
      </dsp:nvSpPr>
      <dsp:spPr>
        <a:xfrm>
          <a:off x="1505967" y="861716"/>
          <a:ext cx="3526464" cy="352646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DB642AC9-4C63-42D9-A34F-CD2D45B1CE58}">
      <dsp:nvSpPr>
        <dsp:cNvPr id="0" name=""/>
        <dsp:cNvSpPr/>
      </dsp:nvSpPr>
      <dsp:spPr>
        <a:xfrm>
          <a:off x="4969867" y="-203929"/>
          <a:ext cx="2389481" cy="2362632"/>
        </a:xfrm>
        <a:prstGeom prst="ellipse">
          <a:avLst/>
        </a:prstGeom>
        <a:solidFill>
          <a:schemeClr val="accent5">
            <a:hueOff val="-3676672"/>
            <a:satOff val="-5114"/>
            <a:lumOff val="-1961"/>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es-ES" sz="1100" b="1" kern="1200" dirty="0"/>
            <a:t>A- MÓDULO DE AUTODIAGNÓSTICO</a:t>
          </a:r>
        </a:p>
        <a:p>
          <a:pPr marL="0" lvl="0" indent="0" algn="ctr" defTabSz="488950" rtl="0">
            <a:lnSpc>
              <a:spcPct val="90000"/>
            </a:lnSpc>
            <a:spcBef>
              <a:spcPct val="0"/>
            </a:spcBef>
            <a:spcAft>
              <a:spcPct val="35000"/>
            </a:spcAft>
            <a:buNone/>
          </a:pPr>
          <a:r>
            <a:rPr lang="es-ES" sz="1100" kern="1200" dirty="0"/>
            <a:t>En el que los sujetos obligados diligencian la herramienta e informan su nivel o grado de cumplimento </a:t>
          </a:r>
          <a:endParaRPr lang="es-CO" sz="1100" kern="1200" dirty="0"/>
        </a:p>
      </dsp:txBody>
      <dsp:txXfrm>
        <a:off x="5319798" y="142070"/>
        <a:ext cx="1689619" cy="1670634"/>
      </dsp:txXfrm>
    </dsp:sp>
    <dsp:sp modelId="{570A64CC-1E6C-4768-9EDC-537371C34421}">
      <dsp:nvSpPr>
        <dsp:cNvPr id="0" name=""/>
        <dsp:cNvSpPr/>
      </dsp:nvSpPr>
      <dsp:spPr>
        <a:xfrm>
          <a:off x="4877342" y="3070228"/>
          <a:ext cx="2537521" cy="2404563"/>
        </a:xfrm>
        <a:prstGeom prst="ellipse">
          <a:avLst/>
        </a:prstGeom>
        <a:solidFill>
          <a:schemeClr val="accent5">
            <a:hueOff val="-7353344"/>
            <a:satOff val="-10228"/>
            <a:lumOff val="-3922"/>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es-ES" sz="1100" b="1" kern="1200" dirty="0"/>
            <a:t>B- MÓDULO DE AUDITORÍA</a:t>
          </a:r>
        </a:p>
        <a:p>
          <a:pPr marL="0" lvl="0" indent="0" algn="ctr" defTabSz="488950" rtl="0">
            <a:lnSpc>
              <a:spcPct val="90000"/>
            </a:lnSpc>
            <a:spcBef>
              <a:spcPct val="0"/>
            </a:spcBef>
            <a:spcAft>
              <a:spcPct val="35000"/>
            </a:spcAft>
            <a:buNone/>
          </a:pPr>
          <a:r>
            <a:rPr lang="es-ES" sz="1100" kern="1200" dirty="0"/>
            <a:t>En el que los operadores preventivos realizan la verificación directa de las páginas web y de la información mediante la realización de auditorías de cumplimiento. </a:t>
          </a:r>
          <a:r>
            <a:rPr lang="en-US" sz="1100" kern="1200" dirty="0"/>
            <a:t> </a:t>
          </a:r>
          <a:endParaRPr lang="es-CO" sz="1100" kern="1200" dirty="0"/>
        </a:p>
      </dsp:txBody>
      <dsp:txXfrm>
        <a:off x="5248953" y="3422368"/>
        <a:ext cx="1794299" cy="1700283"/>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3DADAF-9568-44A6-B7B1-26713B57E44B}" type="datetimeFigureOut">
              <a:rPr lang="es-CO" smtClean="0"/>
              <a:t>12/05/2022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470549-38D1-4783-819D-E1420D0DC41A}" type="slidenum">
              <a:rPr lang="es-CO" smtClean="0"/>
              <a:t>‹Nº›</a:t>
            </a:fld>
            <a:endParaRPr lang="es-CO"/>
          </a:p>
        </p:txBody>
      </p:sp>
    </p:spTree>
    <p:extLst>
      <p:ext uri="{BB962C8B-B14F-4D97-AF65-F5344CB8AC3E}">
        <p14:creationId xmlns:p14="http://schemas.microsoft.com/office/powerpoint/2010/main" val="342801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 name="PlaceHolder 1"/>
          <p:cNvSpPr>
            <a:spLocks noGrp="1" noRot="1" noChangeAspect="1"/>
          </p:cNvSpPr>
          <p:nvPr>
            <p:ph type="sldImg"/>
          </p:nvPr>
        </p:nvSpPr>
        <p:spPr>
          <a:xfrm>
            <a:off x="687388" y="1143000"/>
            <a:ext cx="5480050" cy="3082925"/>
          </a:xfrm>
          <a:prstGeom prst="rect">
            <a:avLst/>
          </a:prstGeom>
        </p:spPr>
      </p:sp>
      <p:sp>
        <p:nvSpPr>
          <p:cNvPr id="547" name="PlaceHolder 2"/>
          <p:cNvSpPr>
            <a:spLocks noGrp="1"/>
          </p:cNvSpPr>
          <p:nvPr>
            <p:ph type="body"/>
          </p:nvPr>
        </p:nvSpPr>
        <p:spPr>
          <a:xfrm>
            <a:off x="685800" y="4400640"/>
            <a:ext cx="5483160" cy="3597120"/>
          </a:xfrm>
          <a:prstGeom prst="rect">
            <a:avLst/>
          </a:prstGeom>
        </p:spPr>
        <p:txBody>
          <a:bodyPr lIns="0" tIns="0" rIns="0" bIns="0">
            <a:noAutofit/>
          </a:bodyPr>
          <a:lstStyle/>
          <a:p>
            <a:endParaRPr lang="es-CO" sz="2000" b="0" strike="noStrike" spc="-1" dirty="0">
              <a:latin typeface="Arial"/>
            </a:endParaRPr>
          </a:p>
        </p:txBody>
      </p:sp>
      <p:sp>
        <p:nvSpPr>
          <p:cNvPr id="548" name="CustomShape 3"/>
          <p:cNvSpPr/>
          <p:nvPr/>
        </p:nvSpPr>
        <p:spPr>
          <a:xfrm>
            <a:off x="3884760" y="8685360"/>
            <a:ext cx="296856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AB8D8A-8BFA-4AE5-A5F1-24FD413B9C46}" type="slidenum">
              <a:rPr kumimoji="0" lang="en-US" sz="1200" b="0" i="0" u="none" strike="noStrike" kern="1200" cap="none" spc="-1" normalizeH="0" baseline="0" noProof="0">
                <a:ln>
                  <a:noFill/>
                </a:ln>
                <a:solidFill>
                  <a:srgbClr val="000000"/>
                </a:solidFill>
                <a:effectLst/>
                <a:uLnTx/>
                <a:uFillTx/>
                <a:latin typeface="Calibri"/>
                <a:ea typeface="+mn-ea"/>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CO" sz="1200" b="0" i="0" u="none" strike="noStrike" kern="1200" cap="none" spc="-1" normalizeH="0" baseline="0" noProof="0" dirty="0">
              <a:ln>
                <a:noFill/>
              </a:ln>
              <a:solidFill>
                <a:prstClr val="black"/>
              </a:solidFill>
              <a:effectLst/>
              <a:uLnTx/>
              <a:uFillTx/>
              <a:latin typeface="Arial"/>
            </a:endParaRPr>
          </a:p>
        </p:txBody>
      </p:sp>
    </p:spTree>
    <p:extLst>
      <p:ext uri="{BB962C8B-B14F-4D97-AF65-F5344CB8AC3E}">
        <p14:creationId xmlns:p14="http://schemas.microsoft.com/office/powerpoint/2010/main" val="3971719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PlaceHolder 1"/>
          <p:cNvSpPr>
            <a:spLocks noGrp="1" noRot="1" noChangeAspect="1"/>
          </p:cNvSpPr>
          <p:nvPr>
            <p:ph type="sldImg"/>
          </p:nvPr>
        </p:nvSpPr>
        <p:spPr>
          <a:xfrm>
            <a:off x="687388" y="1143000"/>
            <a:ext cx="5480050" cy="3082925"/>
          </a:xfrm>
          <a:prstGeom prst="rect">
            <a:avLst/>
          </a:prstGeom>
        </p:spPr>
      </p:sp>
      <p:sp>
        <p:nvSpPr>
          <p:cNvPr id="524" name="PlaceHolder 2"/>
          <p:cNvSpPr>
            <a:spLocks noGrp="1"/>
          </p:cNvSpPr>
          <p:nvPr>
            <p:ph type="body"/>
          </p:nvPr>
        </p:nvSpPr>
        <p:spPr>
          <a:xfrm>
            <a:off x="685800" y="4400640"/>
            <a:ext cx="5483160" cy="3597120"/>
          </a:xfrm>
          <a:prstGeom prst="rect">
            <a:avLst/>
          </a:prstGeom>
        </p:spPr>
        <p:txBody>
          <a:bodyPr lIns="0" tIns="0" rIns="0" bIns="0">
            <a:noAutofit/>
          </a:bodyPr>
          <a:lstStyle/>
          <a:p>
            <a:endParaRPr lang="es-CO" sz="2000" b="0" strike="noStrike" spc="-1" dirty="0">
              <a:latin typeface="Arial"/>
            </a:endParaRPr>
          </a:p>
        </p:txBody>
      </p:sp>
      <p:sp>
        <p:nvSpPr>
          <p:cNvPr id="525" name="CustomShape 3"/>
          <p:cNvSpPr/>
          <p:nvPr/>
        </p:nvSpPr>
        <p:spPr>
          <a:xfrm>
            <a:off x="3884760" y="8685360"/>
            <a:ext cx="296856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51BA5-2EA5-4C92-9219-195B2A45CE79}" type="slidenum">
              <a:rPr kumimoji="0" lang="en-US" sz="1200" b="0" i="0" u="none" strike="noStrike" kern="1200" cap="none" spc="-1" normalizeH="0" baseline="0" noProof="0">
                <a:ln>
                  <a:noFill/>
                </a:ln>
                <a:solidFill>
                  <a:srgbClr val="000000"/>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CO" sz="1200" b="0" i="0" u="none" strike="noStrike" kern="1200" cap="none" spc="-1" normalizeH="0" baseline="0" noProof="0" dirty="0">
              <a:ln>
                <a:noFill/>
              </a:ln>
              <a:solidFill>
                <a:prstClr val="black"/>
              </a:solidFill>
              <a:effectLst/>
              <a:uLnTx/>
              <a:uFillTx/>
              <a:latin typeface="Arial"/>
            </a:endParaRPr>
          </a:p>
        </p:txBody>
      </p:sp>
    </p:spTree>
    <p:extLst>
      <p:ext uri="{BB962C8B-B14F-4D97-AF65-F5344CB8AC3E}">
        <p14:creationId xmlns:p14="http://schemas.microsoft.com/office/powerpoint/2010/main" val="25029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PlaceHolder 1"/>
          <p:cNvSpPr>
            <a:spLocks noGrp="1" noRot="1" noChangeAspect="1"/>
          </p:cNvSpPr>
          <p:nvPr>
            <p:ph type="sldImg"/>
          </p:nvPr>
        </p:nvSpPr>
        <p:spPr>
          <a:xfrm>
            <a:off x="687388" y="1143000"/>
            <a:ext cx="5480050" cy="3082925"/>
          </a:xfrm>
          <a:prstGeom prst="rect">
            <a:avLst/>
          </a:prstGeom>
        </p:spPr>
      </p:sp>
      <p:sp>
        <p:nvSpPr>
          <p:cNvPr id="524" name="PlaceHolder 2"/>
          <p:cNvSpPr>
            <a:spLocks noGrp="1"/>
          </p:cNvSpPr>
          <p:nvPr>
            <p:ph type="body"/>
          </p:nvPr>
        </p:nvSpPr>
        <p:spPr>
          <a:xfrm>
            <a:off x="685800" y="4400640"/>
            <a:ext cx="5483160" cy="3597120"/>
          </a:xfrm>
          <a:prstGeom prst="rect">
            <a:avLst/>
          </a:prstGeom>
        </p:spPr>
        <p:txBody>
          <a:bodyPr lIns="0" tIns="0" rIns="0" bIns="0">
            <a:noAutofit/>
          </a:bodyPr>
          <a:lstStyle/>
          <a:p>
            <a:endParaRPr lang="es-CO" sz="2000" b="0" strike="noStrike" spc="-1" dirty="0">
              <a:latin typeface="Arial"/>
            </a:endParaRPr>
          </a:p>
        </p:txBody>
      </p:sp>
      <p:sp>
        <p:nvSpPr>
          <p:cNvPr id="525" name="CustomShape 3"/>
          <p:cNvSpPr/>
          <p:nvPr/>
        </p:nvSpPr>
        <p:spPr>
          <a:xfrm>
            <a:off x="3884760" y="8685360"/>
            <a:ext cx="296856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51BA5-2EA5-4C92-9219-195B2A45CE79}" type="slidenum">
              <a:rPr kumimoji="0" lang="en-US" sz="1200" b="0" i="0" u="none" strike="noStrike" kern="1200" cap="none" spc="-1" normalizeH="0" baseline="0" noProof="0">
                <a:ln>
                  <a:noFill/>
                </a:ln>
                <a:solidFill>
                  <a:srgbClr val="000000"/>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CO" sz="1200" b="0" i="0" u="none" strike="noStrike" kern="1200" cap="none" spc="-1" normalizeH="0" baseline="0" noProof="0" dirty="0">
              <a:ln>
                <a:noFill/>
              </a:ln>
              <a:solidFill>
                <a:prstClr val="black"/>
              </a:solidFill>
              <a:effectLst/>
              <a:uLnTx/>
              <a:uFillTx/>
              <a:latin typeface="Arial"/>
            </a:endParaRPr>
          </a:p>
        </p:txBody>
      </p:sp>
    </p:spTree>
    <p:extLst>
      <p:ext uri="{BB962C8B-B14F-4D97-AF65-F5344CB8AC3E}">
        <p14:creationId xmlns:p14="http://schemas.microsoft.com/office/powerpoint/2010/main" val="3447797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PlaceHolder 1"/>
          <p:cNvSpPr>
            <a:spLocks noGrp="1" noRot="1" noChangeAspect="1"/>
          </p:cNvSpPr>
          <p:nvPr>
            <p:ph type="sldImg"/>
          </p:nvPr>
        </p:nvSpPr>
        <p:spPr>
          <a:xfrm>
            <a:off x="687388" y="1143000"/>
            <a:ext cx="5480050" cy="3082925"/>
          </a:xfrm>
          <a:prstGeom prst="rect">
            <a:avLst/>
          </a:prstGeom>
        </p:spPr>
      </p:sp>
      <p:sp>
        <p:nvSpPr>
          <p:cNvPr id="524" name="PlaceHolder 2"/>
          <p:cNvSpPr>
            <a:spLocks noGrp="1"/>
          </p:cNvSpPr>
          <p:nvPr>
            <p:ph type="body"/>
          </p:nvPr>
        </p:nvSpPr>
        <p:spPr>
          <a:xfrm>
            <a:off x="685800" y="4400640"/>
            <a:ext cx="5483160" cy="3597120"/>
          </a:xfrm>
          <a:prstGeom prst="rect">
            <a:avLst/>
          </a:prstGeom>
        </p:spPr>
        <p:txBody>
          <a:bodyPr lIns="0" tIns="0" rIns="0" bIns="0">
            <a:noAutofit/>
          </a:bodyPr>
          <a:lstStyle/>
          <a:p>
            <a:endParaRPr lang="es-CO" sz="2000" b="0" strike="noStrike" spc="-1" dirty="0">
              <a:latin typeface="Arial"/>
            </a:endParaRPr>
          </a:p>
        </p:txBody>
      </p:sp>
      <p:sp>
        <p:nvSpPr>
          <p:cNvPr id="525" name="CustomShape 3"/>
          <p:cNvSpPr/>
          <p:nvPr/>
        </p:nvSpPr>
        <p:spPr>
          <a:xfrm>
            <a:off x="3884760" y="8685360"/>
            <a:ext cx="296856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51BA5-2EA5-4C92-9219-195B2A45CE79}" type="slidenum">
              <a:rPr kumimoji="0" lang="en-US" sz="1200" b="0" i="0" u="none" strike="noStrike" kern="1200" cap="none" spc="-1" normalizeH="0" baseline="0" noProof="0">
                <a:ln>
                  <a:noFill/>
                </a:ln>
                <a:solidFill>
                  <a:srgbClr val="000000"/>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CO" sz="1200" b="0" i="0" u="none" strike="noStrike" kern="1200" cap="none" spc="-1" normalizeH="0" baseline="0" noProof="0" dirty="0">
              <a:ln>
                <a:noFill/>
              </a:ln>
              <a:solidFill>
                <a:prstClr val="black"/>
              </a:solidFill>
              <a:effectLst/>
              <a:uLnTx/>
              <a:uFillTx/>
              <a:latin typeface="Arial"/>
            </a:endParaRPr>
          </a:p>
        </p:txBody>
      </p:sp>
    </p:spTree>
    <p:extLst>
      <p:ext uri="{BB962C8B-B14F-4D97-AF65-F5344CB8AC3E}">
        <p14:creationId xmlns:p14="http://schemas.microsoft.com/office/powerpoint/2010/main" val="3697844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PlaceHolder 1"/>
          <p:cNvSpPr>
            <a:spLocks noGrp="1" noRot="1" noChangeAspect="1"/>
          </p:cNvSpPr>
          <p:nvPr>
            <p:ph type="sldImg"/>
          </p:nvPr>
        </p:nvSpPr>
        <p:spPr>
          <a:xfrm>
            <a:off x="687388" y="1143000"/>
            <a:ext cx="5480050" cy="3082925"/>
          </a:xfrm>
          <a:prstGeom prst="rect">
            <a:avLst/>
          </a:prstGeom>
        </p:spPr>
      </p:sp>
      <p:sp>
        <p:nvSpPr>
          <p:cNvPr id="524" name="PlaceHolder 2"/>
          <p:cNvSpPr>
            <a:spLocks noGrp="1"/>
          </p:cNvSpPr>
          <p:nvPr>
            <p:ph type="body"/>
          </p:nvPr>
        </p:nvSpPr>
        <p:spPr>
          <a:xfrm>
            <a:off x="685800" y="4400640"/>
            <a:ext cx="5483160" cy="3597120"/>
          </a:xfrm>
          <a:prstGeom prst="rect">
            <a:avLst/>
          </a:prstGeom>
        </p:spPr>
        <p:txBody>
          <a:bodyPr lIns="0" tIns="0" rIns="0" bIns="0">
            <a:noAutofit/>
          </a:bodyPr>
          <a:lstStyle/>
          <a:p>
            <a:endParaRPr lang="es-CO" sz="2000" b="0" strike="noStrike" spc="-1" dirty="0">
              <a:latin typeface="Arial"/>
            </a:endParaRPr>
          </a:p>
        </p:txBody>
      </p:sp>
      <p:sp>
        <p:nvSpPr>
          <p:cNvPr id="525" name="CustomShape 3"/>
          <p:cNvSpPr/>
          <p:nvPr/>
        </p:nvSpPr>
        <p:spPr>
          <a:xfrm>
            <a:off x="3884760" y="8685360"/>
            <a:ext cx="296856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51BA5-2EA5-4C92-9219-195B2A45CE79}" type="slidenum">
              <a:rPr kumimoji="0" lang="en-US" sz="1200" b="0" i="0" u="none" strike="noStrike" kern="1200" cap="none" spc="-1" normalizeH="0" baseline="0" noProof="0">
                <a:ln>
                  <a:noFill/>
                </a:ln>
                <a:solidFill>
                  <a:srgbClr val="000000"/>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CO" sz="1200" b="0" i="0" u="none" strike="noStrike" kern="1200" cap="none" spc="-1" normalizeH="0" baseline="0" noProof="0" dirty="0">
              <a:ln>
                <a:noFill/>
              </a:ln>
              <a:solidFill>
                <a:prstClr val="black"/>
              </a:solidFill>
              <a:effectLst/>
              <a:uLnTx/>
              <a:uFillTx/>
              <a:latin typeface="Arial"/>
            </a:endParaRPr>
          </a:p>
        </p:txBody>
      </p:sp>
    </p:spTree>
    <p:extLst>
      <p:ext uri="{BB962C8B-B14F-4D97-AF65-F5344CB8AC3E}">
        <p14:creationId xmlns:p14="http://schemas.microsoft.com/office/powerpoint/2010/main" val="1801119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PlaceHolder 1"/>
          <p:cNvSpPr>
            <a:spLocks noGrp="1" noRot="1" noChangeAspect="1"/>
          </p:cNvSpPr>
          <p:nvPr>
            <p:ph type="sldImg"/>
          </p:nvPr>
        </p:nvSpPr>
        <p:spPr>
          <a:xfrm>
            <a:off x="687388" y="1143000"/>
            <a:ext cx="5480050" cy="3082925"/>
          </a:xfrm>
          <a:prstGeom prst="rect">
            <a:avLst/>
          </a:prstGeom>
        </p:spPr>
      </p:sp>
      <p:sp>
        <p:nvSpPr>
          <p:cNvPr id="524" name="PlaceHolder 2"/>
          <p:cNvSpPr>
            <a:spLocks noGrp="1"/>
          </p:cNvSpPr>
          <p:nvPr>
            <p:ph type="body"/>
          </p:nvPr>
        </p:nvSpPr>
        <p:spPr>
          <a:xfrm>
            <a:off x="685800" y="4400640"/>
            <a:ext cx="5483160" cy="3597120"/>
          </a:xfrm>
          <a:prstGeom prst="rect">
            <a:avLst/>
          </a:prstGeom>
        </p:spPr>
        <p:txBody>
          <a:bodyPr lIns="0" tIns="0" rIns="0" bIns="0">
            <a:noAutofit/>
          </a:bodyPr>
          <a:lstStyle/>
          <a:p>
            <a:r>
              <a:rPr lang="es-ES" sz="2000" b="0" strike="noStrike" spc="-1" dirty="0">
                <a:latin typeface="Arial"/>
              </a:rPr>
              <a:t>En este punto,</a:t>
            </a:r>
            <a:r>
              <a:rPr lang="es-ES" sz="2000" b="0" strike="noStrike" spc="-1" baseline="0" dirty="0">
                <a:latin typeface="Arial"/>
              </a:rPr>
              <a:t> es necesario mostrar la matriz de autodiagnóstico en Excel. </a:t>
            </a:r>
            <a:endParaRPr lang="es-CO" sz="2000" b="0" strike="noStrike" spc="-1" dirty="0">
              <a:latin typeface="Arial"/>
            </a:endParaRPr>
          </a:p>
        </p:txBody>
      </p:sp>
      <p:sp>
        <p:nvSpPr>
          <p:cNvPr id="525" name="CustomShape 3"/>
          <p:cNvSpPr/>
          <p:nvPr/>
        </p:nvSpPr>
        <p:spPr>
          <a:xfrm>
            <a:off x="3884760" y="8685360"/>
            <a:ext cx="296856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51BA5-2EA5-4C92-9219-195B2A45CE79}" type="slidenum">
              <a:rPr kumimoji="0" lang="en-US" sz="1200" b="0" i="0" u="none" strike="noStrike" kern="1200" cap="none" spc="-1" normalizeH="0" baseline="0" noProof="0">
                <a:ln>
                  <a:noFill/>
                </a:ln>
                <a:solidFill>
                  <a:srgbClr val="000000"/>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CO" sz="1200" b="0" i="0" u="none" strike="noStrike" kern="1200" cap="none" spc="-1" normalizeH="0" baseline="0" noProof="0" dirty="0">
              <a:ln>
                <a:noFill/>
              </a:ln>
              <a:solidFill>
                <a:prstClr val="black"/>
              </a:solidFill>
              <a:effectLst/>
              <a:uLnTx/>
              <a:uFillTx/>
              <a:latin typeface="Arial"/>
            </a:endParaRPr>
          </a:p>
        </p:txBody>
      </p:sp>
    </p:spTree>
    <p:extLst>
      <p:ext uri="{BB962C8B-B14F-4D97-AF65-F5344CB8AC3E}">
        <p14:creationId xmlns:p14="http://schemas.microsoft.com/office/powerpoint/2010/main" val="622134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PlaceHolder 1"/>
          <p:cNvSpPr>
            <a:spLocks noGrp="1" noRot="1" noChangeAspect="1"/>
          </p:cNvSpPr>
          <p:nvPr>
            <p:ph type="sldImg"/>
          </p:nvPr>
        </p:nvSpPr>
        <p:spPr>
          <a:xfrm>
            <a:off x="687388" y="1143000"/>
            <a:ext cx="5480050" cy="3082925"/>
          </a:xfrm>
          <a:prstGeom prst="rect">
            <a:avLst/>
          </a:prstGeom>
        </p:spPr>
      </p:sp>
      <p:sp>
        <p:nvSpPr>
          <p:cNvPr id="524" name="PlaceHolder 2"/>
          <p:cNvSpPr>
            <a:spLocks noGrp="1"/>
          </p:cNvSpPr>
          <p:nvPr>
            <p:ph type="body"/>
          </p:nvPr>
        </p:nvSpPr>
        <p:spPr>
          <a:xfrm>
            <a:off x="685800" y="4400640"/>
            <a:ext cx="5483160" cy="3597120"/>
          </a:xfrm>
          <a:prstGeom prst="rect">
            <a:avLst/>
          </a:prstGeom>
        </p:spPr>
        <p:txBody>
          <a:bodyPr lIns="0" tIns="0" rIns="0" bIns="0">
            <a:noAutofit/>
          </a:bodyPr>
          <a:lstStyle/>
          <a:p>
            <a:r>
              <a:rPr lang="es-ES" sz="2000" b="0" strike="noStrike" spc="-1" dirty="0">
                <a:latin typeface="Arial"/>
              </a:rPr>
              <a:t>A</a:t>
            </a:r>
            <a:r>
              <a:rPr lang="es-ES" sz="2000" b="0" strike="noStrike" spc="-1" baseline="0" dirty="0">
                <a:latin typeface="Arial"/>
              </a:rPr>
              <a:t> cargo de Marleny </a:t>
            </a:r>
            <a:endParaRPr lang="es-CO" sz="2000" b="0" strike="noStrike" spc="-1" dirty="0">
              <a:latin typeface="Arial"/>
            </a:endParaRPr>
          </a:p>
        </p:txBody>
      </p:sp>
      <p:sp>
        <p:nvSpPr>
          <p:cNvPr id="525" name="CustomShape 3"/>
          <p:cNvSpPr/>
          <p:nvPr/>
        </p:nvSpPr>
        <p:spPr>
          <a:xfrm>
            <a:off x="3884760" y="8685360"/>
            <a:ext cx="296856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51BA5-2EA5-4C92-9219-195B2A45CE79}" type="slidenum">
              <a:rPr kumimoji="0" lang="en-US" sz="1200" b="0" i="0" u="none" strike="noStrike" kern="1200" cap="none" spc="-1" normalizeH="0" baseline="0" noProof="0">
                <a:ln>
                  <a:noFill/>
                </a:ln>
                <a:solidFill>
                  <a:srgbClr val="000000"/>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CO" sz="1200" b="0" i="0" u="none" strike="noStrike" kern="1200" cap="none" spc="-1" normalizeH="0" baseline="0" noProof="0" dirty="0">
              <a:ln>
                <a:noFill/>
              </a:ln>
              <a:solidFill>
                <a:prstClr val="black"/>
              </a:solidFill>
              <a:effectLst/>
              <a:uLnTx/>
              <a:uFillTx/>
              <a:latin typeface="Arial"/>
            </a:endParaRPr>
          </a:p>
        </p:txBody>
      </p:sp>
    </p:spTree>
    <p:extLst>
      <p:ext uri="{BB962C8B-B14F-4D97-AF65-F5344CB8AC3E}">
        <p14:creationId xmlns:p14="http://schemas.microsoft.com/office/powerpoint/2010/main" val="1386944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PlaceHolder 1"/>
          <p:cNvSpPr>
            <a:spLocks noGrp="1" noRot="1" noChangeAspect="1"/>
          </p:cNvSpPr>
          <p:nvPr>
            <p:ph type="sldImg"/>
          </p:nvPr>
        </p:nvSpPr>
        <p:spPr>
          <a:xfrm>
            <a:off x="687388" y="1143000"/>
            <a:ext cx="5480050" cy="3082925"/>
          </a:xfrm>
          <a:prstGeom prst="rect">
            <a:avLst/>
          </a:prstGeom>
        </p:spPr>
      </p:sp>
      <p:sp>
        <p:nvSpPr>
          <p:cNvPr id="524" name="PlaceHolder 2"/>
          <p:cNvSpPr>
            <a:spLocks noGrp="1"/>
          </p:cNvSpPr>
          <p:nvPr>
            <p:ph type="body"/>
          </p:nvPr>
        </p:nvSpPr>
        <p:spPr>
          <a:xfrm>
            <a:off x="685800" y="4400640"/>
            <a:ext cx="5483160" cy="3597120"/>
          </a:xfrm>
          <a:prstGeom prst="rect">
            <a:avLst/>
          </a:prstGeom>
        </p:spPr>
        <p:txBody>
          <a:bodyPr lIns="0" tIns="0" rIns="0" bIns="0">
            <a:noAutofit/>
          </a:bodyPr>
          <a:lstStyle/>
          <a:p>
            <a:r>
              <a:rPr lang="es-ES" sz="2000" b="0" strike="noStrike" spc="-1" dirty="0">
                <a:latin typeface="Arial"/>
              </a:rPr>
              <a:t>Marleny</a:t>
            </a:r>
            <a:r>
              <a:rPr lang="es-ES" sz="2000" b="0" strike="noStrike" spc="-1" baseline="0" dirty="0">
                <a:latin typeface="Arial"/>
              </a:rPr>
              <a:t> </a:t>
            </a:r>
            <a:endParaRPr lang="es-CO" sz="2000" b="0" strike="noStrike" spc="-1" dirty="0">
              <a:latin typeface="Arial"/>
            </a:endParaRPr>
          </a:p>
        </p:txBody>
      </p:sp>
      <p:sp>
        <p:nvSpPr>
          <p:cNvPr id="525" name="CustomShape 3"/>
          <p:cNvSpPr/>
          <p:nvPr/>
        </p:nvSpPr>
        <p:spPr>
          <a:xfrm>
            <a:off x="3884760" y="8685360"/>
            <a:ext cx="296856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51BA5-2EA5-4C92-9219-195B2A45CE79}" type="slidenum">
              <a:rPr kumimoji="0" lang="en-US" sz="1200" b="0" i="0" u="none" strike="noStrike" kern="1200" cap="none" spc="-1" normalizeH="0" baseline="0" noProof="0">
                <a:ln>
                  <a:noFill/>
                </a:ln>
                <a:solidFill>
                  <a:srgbClr val="000000"/>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CO" sz="1200" b="0" i="0" u="none" strike="noStrike" kern="1200" cap="none" spc="-1" normalizeH="0" baseline="0" noProof="0" dirty="0">
              <a:ln>
                <a:noFill/>
              </a:ln>
              <a:solidFill>
                <a:prstClr val="black"/>
              </a:solidFill>
              <a:effectLst/>
              <a:uLnTx/>
              <a:uFillTx/>
              <a:latin typeface="Arial"/>
            </a:endParaRPr>
          </a:p>
        </p:txBody>
      </p:sp>
    </p:spTree>
    <p:extLst>
      <p:ext uri="{BB962C8B-B14F-4D97-AF65-F5344CB8AC3E}">
        <p14:creationId xmlns:p14="http://schemas.microsoft.com/office/powerpoint/2010/main" val="454800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PlaceHolder 1"/>
          <p:cNvSpPr>
            <a:spLocks noGrp="1" noRot="1" noChangeAspect="1"/>
          </p:cNvSpPr>
          <p:nvPr>
            <p:ph type="sldImg"/>
          </p:nvPr>
        </p:nvSpPr>
        <p:spPr>
          <a:xfrm>
            <a:off x="687388" y="1143000"/>
            <a:ext cx="5480050" cy="3082925"/>
          </a:xfrm>
          <a:prstGeom prst="rect">
            <a:avLst/>
          </a:prstGeom>
        </p:spPr>
      </p:sp>
      <p:sp>
        <p:nvSpPr>
          <p:cNvPr id="524" name="PlaceHolder 2"/>
          <p:cNvSpPr>
            <a:spLocks noGrp="1"/>
          </p:cNvSpPr>
          <p:nvPr>
            <p:ph type="body"/>
          </p:nvPr>
        </p:nvSpPr>
        <p:spPr>
          <a:xfrm>
            <a:off x="685800" y="4400640"/>
            <a:ext cx="5483160" cy="3597120"/>
          </a:xfrm>
          <a:prstGeom prst="rect">
            <a:avLst/>
          </a:prstGeom>
        </p:spPr>
        <p:txBody>
          <a:bodyPr lIns="0" tIns="0" rIns="0" bIns="0">
            <a:noAutofit/>
          </a:bodyPr>
          <a:lstStyle/>
          <a:p>
            <a:endParaRPr lang="es-CO" sz="2000" b="0" strike="noStrike" spc="-1" dirty="0">
              <a:latin typeface="Arial"/>
            </a:endParaRPr>
          </a:p>
        </p:txBody>
      </p:sp>
      <p:sp>
        <p:nvSpPr>
          <p:cNvPr id="525" name="CustomShape 3"/>
          <p:cNvSpPr/>
          <p:nvPr/>
        </p:nvSpPr>
        <p:spPr>
          <a:xfrm>
            <a:off x="3884760" y="8685360"/>
            <a:ext cx="296856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51BA5-2EA5-4C92-9219-195B2A45CE79}" type="slidenum">
              <a:rPr kumimoji="0" lang="en-US" sz="1200" b="0" i="0" u="none" strike="noStrike" kern="1200" cap="none" spc="-1" normalizeH="0" baseline="0" noProof="0">
                <a:ln>
                  <a:noFill/>
                </a:ln>
                <a:solidFill>
                  <a:srgbClr val="000000"/>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CO" sz="1200" b="0" i="0" u="none" strike="noStrike" kern="1200" cap="none" spc="-1" normalizeH="0" baseline="0" noProof="0" dirty="0">
              <a:ln>
                <a:noFill/>
              </a:ln>
              <a:solidFill>
                <a:prstClr val="black"/>
              </a:solidFill>
              <a:effectLst/>
              <a:uLnTx/>
              <a:uFillTx/>
              <a:latin typeface="Arial"/>
            </a:endParaRPr>
          </a:p>
        </p:txBody>
      </p:sp>
    </p:spTree>
    <p:extLst>
      <p:ext uri="{BB962C8B-B14F-4D97-AF65-F5344CB8AC3E}">
        <p14:creationId xmlns:p14="http://schemas.microsoft.com/office/powerpoint/2010/main" val="2045791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PlaceHolder 1"/>
          <p:cNvSpPr>
            <a:spLocks noGrp="1" noRot="1" noChangeAspect="1"/>
          </p:cNvSpPr>
          <p:nvPr>
            <p:ph type="sldImg"/>
          </p:nvPr>
        </p:nvSpPr>
        <p:spPr>
          <a:xfrm>
            <a:off x="687388" y="1143000"/>
            <a:ext cx="5480050" cy="3082925"/>
          </a:xfrm>
          <a:prstGeom prst="rect">
            <a:avLst/>
          </a:prstGeom>
        </p:spPr>
      </p:sp>
      <p:sp>
        <p:nvSpPr>
          <p:cNvPr id="524" name="PlaceHolder 2"/>
          <p:cNvSpPr>
            <a:spLocks noGrp="1"/>
          </p:cNvSpPr>
          <p:nvPr>
            <p:ph type="body"/>
          </p:nvPr>
        </p:nvSpPr>
        <p:spPr>
          <a:xfrm>
            <a:off x="685800" y="4400640"/>
            <a:ext cx="5483160" cy="3597120"/>
          </a:xfrm>
          <a:prstGeom prst="rect">
            <a:avLst/>
          </a:prstGeom>
        </p:spPr>
        <p:txBody>
          <a:bodyPr lIns="0" tIns="0" rIns="0" bIns="0">
            <a:noAutofit/>
          </a:bodyPr>
          <a:lstStyle/>
          <a:p>
            <a:endParaRPr lang="es-CO" sz="2000" b="0" strike="noStrike" spc="-1" dirty="0">
              <a:latin typeface="Arial"/>
            </a:endParaRPr>
          </a:p>
        </p:txBody>
      </p:sp>
      <p:sp>
        <p:nvSpPr>
          <p:cNvPr id="525" name="CustomShape 3"/>
          <p:cNvSpPr/>
          <p:nvPr/>
        </p:nvSpPr>
        <p:spPr>
          <a:xfrm>
            <a:off x="3884760" y="8685360"/>
            <a:ext cx="296856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51BA5-2EA5-4C92-9219-195B2A45CE79}" type="slidenum">
              <a:rPr kumimoji="0" lang="en-US" sz="1200" b="0" i="0" u="none" strike="noStrike" kern="1200" cap="none" spc="-1" normalizeH="0" baseline="0" noProof="0">
                <a:ln>
                  <a:noFill/>
                </a:ln>
                <a:solidFill>
                  <a:srgbClr val="000000"/>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CO" sz="1200" b="0" i="0" u="none" strike="noStrike" kern="1200" cap="none" spc="-1" normalizeH="0" baseline="0" noProof="0" dirty="0">
              <a:ln>
                <a:noFill/>
              </a:ln>
              <a:solidFill>
                <a:prstClr val="black"/>
              </a:solidFill>
              <a:effectLst/>
              <a:uLnTx/>
              <a:uFillTx/>
              <a:latin typeface="Arial"/>
            </a:endParaRPr>
          </a:p>
        </p:txBody>
      </p:sp>
    </p:spTree>
    <p:extLst>
      <p:ext uri="{BB962C8B-B14F-4D97-AF65-F5344CB8AC3E}">
        <p14:creationId xmlns:p14="http://schemas.microsoft.com/office/powerpoint/2010/main" val="4267914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PlaceHolder 1"/>
          <p:cNvSpPr>
            <a:spLocks noGrp="1" noRot="1" noChangeAspect="1"/>
          </p:cNvSpPr>
          <p:nvPr>
            <p:ph type="sldImg"/>
          </p:nvPr>
        </p:nvSpPr>
        <p:spPr>
          <a:xfrm>
            <a:off x="687388" y="1143000"/>
            <a:ext cx="5480050" cy="3082925"/>
          </a:xfrm>
          <a:prstGeom prst="rect">
            <a:avLst/>
          </a:prstGeom>
        </p:spPr>
      </p:sp>
      <p:sp>
        <p:nvSpPr>
          <p:cNvPr id="524" name="PlaceHolder 2"/>
          <p:cNvSpPr>
            <a:spLocks noGrp="1"/>
          </p:cNvSpPr>
          <p:nvPr>
            <p:ph type="body"/>
          </p:nvPr>
        </p:nvSpPr>
        <p:spPr>
          <a:xfrm>
            <a:off x="685800" y="4400640"/>
            <a:ext cx="5483160" cy="3597120"/>
          </a:xfrm>
          <a:prstGeom prst="rect">
            <a:avLst/>
          </a:prstGeom>
        </p:spPr>
        <p:txBody>
          <a:bodyPr lIns="0" tIns="0" rIns="0" bIns="0">
            <a:noAutofit/>
          </a:bodyPr>
          <a:lstStyle/>
          <a:p>
            <a:endParaRPr lang="es-CO" sz="2000" b="0" strike="noStrike" spc="-1" dirty="0">
              <a:latin typeface="Arial"/>
            </a:endParaRPr>
          </a:p>
        </p:txBody>
      </p:sp>
      <p:sp>
        <p:nvSpPr>
          <p:cNvPr id="525" name="CustomShape 3"/>
          <p:cNvSpPr/>
          <p:nvPr/>
        </p:nvSpPr>
        <p:spPr>
          <a:xfrm>
            <a:off x="3884760" y="8685360"/>
            <a:ext cx="296856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51BA5-2EA5-4C92-9219-195B2A45CE79}" type="slidenum">
              <a:rPr kumimoji="0" lang="en-US" sz="1200" b="0" i="0" u="none" strike="noStrike" kern="1200" cap="none" spc="-1" normalizeH="0" baseline="0" noProof="0">
                <a:ln>
                  <a:noFill/>
                </a:ln>
                <a:solidFill>
                  <a:srgbClr val="000000"/>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CO" sz="1200" b="0" i="0" u="none" strike="noStrike" kern="1200" cap="none" spc="-1" normalizeH="0" baseline="0" noProof="0" dirty="0">
              <a:ln>
                <a:noFill/>
              </a:ln>
              <a:solidFill>
                <a:prstClr val="black"/>
              </a:solidFill>
              <a:effectLst/>
              <a:uLnTx/>
              <a:uFillTx/>
              <a:latin typeface="Arial"/>
            </a:endParaRPr>
          </a:p>
        </p:txBody>
      </p:sp>
    </p:spTree>
    <p:extLst>
      <p:ext uri="{BB962C8B-B14F-4D97-AF65-F5344CB8AC3E}">
        <p14:creationId xmlns:p14="http://schemas.microsoft.com/office/powerpoint/2010/main" val="4193807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PlaceHolder 1"/>
          <p:cNvSpPr>
            <a:spLocks noGrp="1" noRot="1" noChangeAspect="1"/>
          </p:cNvSpPr>
          <p:nvPr>
            <p:ph type="sldImg"/>
          </p:nvPr>
        </p:nvSpPr>
        <p:spPr>
          <a:xfrm>
            <a:off x="687388" y="1143000"/>
            <a:ext cx="5480050" cy="3082925"/>
          </a:xfrm>
          <a:prstGeom prst="rect">
            <a:avLst/>
          </a:prstGeom>
        </p:spPr>
      </p:sp>
      <p:sp>
        <p:nvSpPr>
          <p:cNvPr id="524" name="PlaceHolder 2"/>
          <p:cNvSpPr>
            <a:spLocks noGrp="1"/>
          </p:cNvSpPr>
          <p:nvPr>
            <p:ph type="body"/>
          </p:nvPr>
        </p:nvSpPr>
        <p:spPr>
          <a:xfrm>
            <a:off x="685800" y="4400640"/>
            <a:ext cx="5483160" cy="3597120"/>
          </a:xfrm>
          <a:prstGeom prst="rect">
            <a:avLst/>
          </a:prstGeom>
        </p:spPr>
        <p:txBody>
          <a:bodyPr lIns="0" tIns="0" rIns="0" bIns="0">
            <a:noAutofit/>
          </a:bodyPr>
          <a:lstStyle/>
          <a:p>
            <a:endParaRPr lang="es-CO" sz="2000" b="0" strike="noStrike" spc="-1" dirty="0">
              <a:latin typeface="Arial"/>
            </a:endParaRPr>
          </a:p>
        </p:txBody>
      </p:sp>
      <p:sp>
        <p:nvSpPr>
          <p:cNvPr id="525" name="CustomShape 3"/>
          <p:cNvSpPr/>
          <p:nvPr/>
        </p:nvSpPr>
        <p:spPr>
          <a:xfrm>
            <a:off x="3884760" y="8685360"/>
            <a:ext cx="296856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51BA5-2EA5-4C92-9219-195B2A45CE79}" type="slidenum">
              <a:rPr kumimoji="0" lang="en-US" sz="1200" b="0" i="0" u="none" strike="noStrike" kern="1200" cap="none" spc="-1" normalizeH="0" baseline="0" noProof="0">
                <a:ln>
                  <a:noFill/>
                </a:ln>
                <a:solidFill>
                  <a:srgbClr val="000000"/>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CO" sz="1200" b="0" i="0" u="none" strike="noStrike" kern="1200" cap="none" spc="-1" normalizeH="0" baseline="0" noProof="0" dirty="0">
              <a:ln>
                <a:noFill/>
              </a:ln>
              <a:solidFill>
                <a:prstClr val="black"/>
              </a:solidFill>
              <a:effectLst/>
              <a:uLnTx/>
              <a:uFillTx/>
              <a:latin typeface="Arial"/>
            </a:endParaRPr>
          </a:p>
        </p:txBody>
      </p:sp>
    </p:spTree>
    <p:extLst>
      <p:ext uri="{BB962C8B-B14F-4D97-AF65-F5344CB8AC3E}">
        <p14:creationId xmlns:p14="http://schemas.microsoft.com/office/powerpoint/2010/main" val="3522248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PlaceHolder 1"/>
          <p:cNvSpPr>
            <a:spLocks noGrp="1" noRot="1" noChangeAspect="1"/>
          </p:cNvSpPr>
          <p:nvPr>
            <p:ph type="sldImg"/>
          </p:nvPr>
        </p:nvSpPr>
        <p:spPr>
          <a:xfrm>
            <a:off x="687388" y="1143000"/>
            <a:ext cx="5480050" cy="3082925"/>
          </a:xfrm>
          <a:prstGeom prst="rect">
            <a:avLst/>
          </a:prstGeom>
        </p:spPr>
      </p:sp>
      <p:sp>
        <p:nvSpPr>
          <p:cNvPr id="524" name="PlaceHolder 2"/>
          <p:cNvSpPr>
            <a:spLocks noGrp="1"/>
          </p:cNvSpPr>
          <p:nvPr>
            <p:ph type="body"/>
          </p:nvPr>
        </p:nvSpPr>
        <p:spPr>
          <a:xfrm>
            <a:off x="685800" y="4400640"/>
            <a:ext cx="5483160" cy="3597120"/>
          </a:xfrm>
          <a:prstGeom prst="rect">
            <a:avLst/>
          </a:prstGeom>
        </p:spPr>
        <p:txBody>
          <a:bodyPr lIns="0" tIns="0" rIns="0" bIns="0">
            <a:noAutofit/>
          </a:bodyPr>
          <a:lstStyle/>
          <a:p>
            <a:endParaRPr lang="es-CO" sz="2000" b="0" strike="noStrike" spc="-1" dirty="0">
              <a:latin typeface="Arial"/>
            </a:endParaRPr>
          </a:p>
        </p:txBody>
      </p:sp>
      <p:sp>
        <p:nvSpPr>
          <p:cNvPr id="525" name="CustomShape 3"/>
          <p:cNvSpPr/>
          <p:nvPr/>
        </p:nvSpPr>
        <p:spPr>
          <a:xfrm>
            <a:off x="3884760" y="8685360"/>
            <a:ext cx="296856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51BA5-2EA5-4C92-9219-195B2A45CE79}" type="slidenum">
              <a:rPr kumimoji="0" lang="en-US" sz="1200" b="0" i="0" u="none" strike="noStrike" kern="1200" cap="none" spc="-1" normalizeH="0" baseline="0" noProof="0">
                <a:ln>
                  <a:noFill/>
                </a:ln>
                <a:solidFill>
                  <a:srgbClr val="000000"/>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CO" sz="1200" b="0" i="0" u="none" strike="noStrike" kern="1200" cap="none" spc="-1" normalizeH="0" baseline="0" noProof="0" dirty="0">
              <a:ln>
                <a:noFill/>
              </a:ln>
              <a:solidFill>
                <a:prstClr val="black"/>
              </a:solidFill>
              <a:effectLst/>
              <a:uLnTx/>
              <a:uFillTx/>
              <a:latin typeface="Arial"/>
            </a:endParaRPr>
          </a:p>
        </p:txBody>
      </p:sp>
    </p:spTree>
    <p:extLst>
      <p:ext uri="{BB962C8B-B14F-4D97-AF65-F5344CB8AC3E}">
        <p14:creationId xmlns:p14="http://schemas.microsoft.com/office/powerpoint/2010/main" val="463729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PlaceHolder 1"/>
          <p:cNvSpPr>
            <a:spLocks noGrp="1" noRot="1" noChangeAspect="1"/>
          </p:cNvSpPr>
          <p:nvPr>
            <p:ph type="sldImg"/>
          </p:nvPr>
        </p:nvSpPr>
        <p:spPr>
          <a:xfrm>
            <a:off x="687388" y="1143000"/>
            <a:ext cx="5480050" cy="3082925"/>
          </a:xfrm>
          <a:prstGeom prst="rect">
            <a:avLst/>
          </a:prstGeom>
        </p:spPr>
      </p:sp>
      <p:sp>
        <p:nvSpPr>
          <p:cNvPr id="524" name="PlaceHolder 2"/>
          <p:cNvSpPr>
            <a:spLocks noGrp="1"/>
          </p:cNvSpPr>
          <p:nvPr>
            <p:ph type="body"/>
          </p:nvPr>
        </p:nvSpPr>
        <p:spPr>
          <a:xfrm>
            <a:off x="685800" y="4400640"/>
            <a:ext cx="5483160" cy="3597120"/>
          </a:xfrm>
          <a:prstGeom prst="rect">
            <a:avLst/>
          </a:prstGeom>
        </p:spPr>
        <p:txBody>
          <a:bodyPr lIns="0" tIns="0" rIns="0" bIns="0">
            <a:noAutofit/>
          </a:bodyPr>
          <a:lstStyle/>
          <a:p>
            <a:endParaRPr lang="es-CO" sz="2000" b="0" strike="noStrike" spc="-1" dirty="0">
              <a:latin typeface="Arial"/>
            </a:endParaRPr>
          </a:p>
        </p:txBody>
      </p:sp>
      <p:sp>
        <p:nvSpPr>
          <p:cNvPr id="525" name="CustomShape 3"/>
          <p:cNvSpPr/>
          <p:nvPr/>
        </p:nvSpPr>
        <p:spPr>
          <a:xfrm>
            <a:off x="3884760" y="8685360"/>
            <a:ext cx="296856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51BA5-2EA5-4C92-9219-195B2A45CE79}" type="slidenum">
              <a:rPr kumimoji="0" lang="en-US" sz="1200" b="0" i="0" u="none" strike="noStrike" kern="1200" cap="none" spc="-1" normalizeH="0" baseline="0" noProof="0">
                <a:ln>
                  <a:noFill/>
                </a:ln>
                <a:solidFill>
                  <a:srgbClr val="000000"/>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CO" sz="1200" b="0" i="0" u="none" strike="noStrike" kern="1200" cap="none" spc="-1" normalizeH="0" baseline="0" noProof="0" dirty="0">
              <a:ln>
                <a:noFill/>
              </a:ln>
              <a:solidFill>
                <a:prstClr val="black"/>
              </a:solidFill>
              <a:effectLst/>
              <a:uLnTx/>
              <a:uFillTx/>
              <a:latin typeface="Arial"/>
            </a:endParaRPr>
          </a:p>
        </p:txBody>
      </p:sp>
    </p:spTree>
    <p:extLst>
      <p:ext uri="{BB962C8B-B14F-4D97-AF65-F5344CB8AC3E}">
        <p14:creationId xmlns:p14="http://schemas.microsoft.com/office/powerpoint/2010/main" val="2758233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PlaceHolder 1"/>
          <p:cNvSpPr>
            <a:spLocks noGrp="1" noRot="1" noChangeAspect="1"/>
          </p:cNvSpPr>
          <p:nvPr>
            <p:ph type="sldImg"/>
          </p:nvPr>
        </p:nvSpPr>
        <p:spPr>
          <a:xfrm>
            <a:off x="687388" y="1143000"/>
            <a:ext cx="5480050" cy="3082925"/>
          </a:xfrm>
          <a:prstGeom prst="rect">
            <a:avLst/>
          </a:prstGeom>
        </p:spPr>
      </p:sp>
      <p:sp>
        <p:nvSpPr>
          <p:cNvPr id="524" name="PlaceHolder 2"/>
          <p:cNvSpPr>
            <a:spLocks noGrp="1"/>
          </p:cNvSpPr>
          <p:nvPr>
            <p:ph type="body"/>
          </p:nvPr>
        </p:nvSpPr>
        <p:spPr>
          <a:xfrm>
            <a:off x="685800" y="4400640"/>
            <a:ext cx="5483160" cy="3597120"/>
          </a:xfrm>
          <a:prstGeom prst="rect">
            <a:avLst/>
          </a:prstGeom>
        </p:spPr>
        <p:txBody>
          <a:bodyPr lIns="0" tIns="0" rIns="0" bIns="0">
            <a:noAutofit/>
          </a:bodyPr>
          <a:lstStyle/>
          <a:p>
            <a:endParaRPr lang="es-CO" sz="2000" b="0" strike="noStrike" spc="-1" dirty="0">
              <a:latin typeface="Arial"/>
            </a:endParaRPr>
          </a:p>
        </p:txBody>
      </p:sp>
      <p:sp>
        <p:nvSpPr>
          <p:cNvPr id="525" name="CustomShape 3"/>
          <p:cNvSpPr/>
          <p:nvPr/>
        </p:nvSpPr>
        <p:spPr>
          <a:xfrm>
            <a:off x="3884760" y="8685360"/>
            <a:ext cx="296856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51BA5-2EA5-4C92-9219-195B2A45CE79}" type="slidenum">
              <a:rPr kumimoji="0" lang="en-US" sz="1200" b="0" i="0" u="none" strike="noStrike" kern="1200" cap="none" spc="-1" normalizeH="0" baseline="0" noProof="0">
                <a:ln>
                  <a:noFill/>
                </a:ln>
                <a:solidFill>
                  <a:srgbClr val="000000"/>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s-CO" sz="1200" b="0" i="0" u="none" strike="noStrike" kern="1200" cap="none" spc="-1" normalizeH="0" baseline="0" noProof="0" dirty="0">
              <a:ln>
                <a:noFill/>
              </a:ln>
              <a:solidFill>
                <a:prstClr val="black"/>
              </a:solidFill>
              <a:effectLst/>
              <a:uLnTx/>
              <a:uFillTx/>
              <a:latin typeface="Arial"/>
            </a:endParaRPr>
          </a:p>
        </p:txBody>
      </p:sp>
    </p:spTree>
    <p:extLst>
      <p:ext uri="{BB962C8B-B14F-4D97-AF65-F5344CB8AC3E}">
        <p14:creationId xmlns:p14="http://schemas.microsoft.com/office/powerpoint/2010/main" val="430345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PlaceHolder 1"/>
          <p:cNvSpPr>
            <a:spLocks noGrp="1" noRot="1" noChangeAspect="1"/>
          </p:cNvSpPr>
          <p:nvPr>
            <p:ph type="sldImg"/>
          </p:nvPr>
        </p:nvSpPr>
        <p:spPr>
          <a:xfrm>
            <a:off x="687388" y="1143000"/>
            <a:ext cx="5480050" cy="3082925"/>
          </a:xfrm>
          <a:prstGeom prst="rect">
            <a:avLst/>
          </a:prstGeom>
        </p:spPr>
      </p:sp>
      <p:sp>
        <p:nvSpPr>
          <p:cNvPr id="524" name="PlaceHolder 2"/>
          <p:cNvSpPr>
            <a:spLocks noGrp="1"/>
          </p:cNvSpPr>
          <p:nvPr>
            <p:ph type="body"/>
          </p:nvPr>
        </p:nvSpPr>
        <p:spPr>
          <a:xfrm>
            <a:off x="685800" y="4400640"/>
            <a:ext cx="5483160" cy="3597120"/>
          </a:xfrm>
          <a:prstGeom prst="rect">
            <a:avLst/>
          </a:prstGeom>
        </p:spPr>
        <p:txBody>
          <a:bodyPr lIns="0" tIns="0" rIns="0" bIns="0">
            <a:noAutofit/>
          </a:bodyPr>
          <a:lstStyle/>
          <a:p>
            <a:endParaRPr lang="es-CO" sz="2000" b="0" strike="noStrike" spc="-1" dirty="0">
              <a:latin typeface="Arial"/>
            </a:endParaRPr>
          </a:p>
        </p:txBody>
      </p:sp>
      <p:sp>
        <p:nvSpPr>
          <p:cNvPr id="525" name="CustomShape 3"/>
          <p:cNvSpPr/>
          <p:nvPr/>
        </p:nvSpPr>
        <p:spPr>
          <a:xfrm>
            <a:off x="3884760" y="8685360"/>
            <a:ext cx="296856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51BA5-2EA5-4C92-9219-195B2A45CE79}" type="slidenum">
              <a:rPr kumimoji="0" lang="en-US" sz="1200" b="0" i="0" u="none" strike="noStrike" kern="1200" cap="none" spc="-1" normalizeH="0" baseline="0" noProof="0">
                <a:ln>
                  <a:noFill/>
                </a:ln>
                <a:solidFill>
                  <a:srgbClr val="000000"/>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s-CO" sz="1200" b="0" i="0" u="none" strike="noStrike" kern="1200" cap="none" spc="-1" normalizeH="0" baseline="0" noProof="0" dirty="0">
              <a:ln>
                <a:noFill/>
              </a:ln>
              <a:solidFill>
                <a:prstClr val="black"/>
              </a:solidFill>
              <a:effectLst/>
              <a:uLnTx/>
              <a:uFillTx/>
              <a:latin typeface="Arial"/>
            </a:endParaRPr>
          </a:p>
        </p:txBody>
      </p:sp>
    </p:spTree>
    <p:extLst>
      <p:ext uri="{BB962C8B-B14F-4D97-AF65-F5344CB8AC3E}">
        <p14:creationId xmlns:p14="http://schemas.microsoft.com/office/powerpoint/2010/main" val="3820678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PlaceHolder 1"/>
          <p:cNvSpPr>
            <a:spLocks noGrp="1" noRot="1" noChangeAspect="1"/>
          </p:cNvSpPr>
          <p:nvPr>
            <p:ph type="sldImg"/>
          </p:nvPr>
        </p:nvSpPr>
        <p:spPr>
          <a:xfrm>
            <a:off x="687388" y="1143000"/>
            <a:ext cx="5480050" cy="3082925"/>
          </a:xfrm>
          <a:prstGeom prst="rect">
            <a:avLst/>
          </a:prstGeom>
        </p:spPr>
      </p:sp>
      <p:sp>
        <p:nvSpPr>
          <p:cNvPr id="524" name="PlaceHolder 2"/>
          <p:cNvSpPr>
            <a:spLocks noGrp="1"/>
          </p:cNvSpPr>
          <p:nvPr>
            <p:ph type="body"/>
          </p:nvPr>
        </p:nvSpPr>
        <p:spPr>
          <a:xfrm>
            <a:off x="685800" y="4400640"/>
            <a:ext cx="5483160" cy="3597120"/>
          </a:xfrm>
          <a:prstGeom prst="rect">
            <a:avLst/>
          </a:prstGeom>
        </p:spPr>
        <p:txBody>
          <a:bodyPr lIns="0" tIns="0" rIns="0" bIns="0">
            <a:noAutofit/>
          </a:bodyPr>
          <a:lstStyle/>
          <a:p>
            <a:endParaRPr lang="es-CO" sz="2000" b="0" strike="noStrike" spc="-1" dirty="0">
              <a:latin typeface="Arial"/>
            </a:endParaRPr>
          </a:p>
        </p:txBody>
      </p:sp>
      <p:sp>
        <p:nvSpPr>
          <p:cNvPr id="525" name="CustomShape 3"/>
          <p:cNvSpPr/>
          <p:nvPr/>
        </p:nvSpPr>
        <p:spPr>
          <a:xfrm>
            <a:off x="3884760" y="8685360"/>
            <a:ext cx="296856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51BA5-2EA5-4C92-9219-195B2A45CE79}" type="slidenum">
              <a:rPr kumimoji="0" lang="en-US" sz="1200" b="0" i="0" u="none" strike="noStrike" kern="1200" cap="none" spc="-1" normalizeH="0" baseline="0" noProof="0">
                <a:ln>
                  <a:noFill/>
                </a:ln>
                <a:solidFill>
                  <a:srgbClr val="000000"/>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CO" sz="1200" b="0" i="0" u="none" strike="noStrike" kern="1200" cap="none" spc="-1" normalizeH="0" baseline="0" noProof="0" dirty="0">
              <a:ln>
                <a:noFill/>
              </a:ln>
              <a:solidFill>
                <a:prstClr val="black"/>
              </a:solidFill>
              <a:effectLst/>
              <a:uLnTx/>
              <a:uFillTx/>
              <a:latin typeface="Arial"/>
            </a:endParaRPr>
          </a:p>
        </p:txBody>
      </p:sp>
    </p:spTree>
    <p:extLst>
      <p:ext uri="{BB962C8B-B14F-4D97-AF65-F5344CB8AC3E}">
        <p14:creationId xmlns:p14="http://schemas.microsoft.com/office/powerpoint/2010/main" val="42141036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PlaceHolder 1"/>
          <p:cNvSpPr>
            <a:spLocks noGrp="1" noRot="1" noChangeAspect="1"/>
          </p:cNvSpPr>
          <p:nvPr>
            <p:ph type="sldImg"/>
          </p:nvPr>
        </p:nvSpPr>
        <p:spPr>
          <a:xfrm>
            <a:off x="687388" y="1143000"/>
            <a:ext cx="5480050" cy="3082925"/>
          </a:xfrm>
          <a:prstGeom prst="rect">
            <a:avLst/>
          </a:prstGeom>
        </p:spPr>
      </p:sp>
      <p:sp>
        <p:nvSpPr>
          <p:cNvPr id="524" name="PlaceHolder 2"/>
          <p:cNvSpPr>
            <a:spLocks noGrp="1"/>
          </p:cNvSpPr>
          <p:nvPr>
            <p:ph type="body"/>
          </p:nvPr>
        </p:nvSpPr>
        <p:spPr>
          <a:xfrm>
            <a:off x="685800" y="4400640"/>
            <a:ext cx="5483160" cy="3597120"/>
          </a:xfrm>
          <a:prstGeom prst="rect">
            <a:avLst/>
          </a:prstGeom>
        </p:spPr>
        <p:txBody>
          <a:bodyPr lIns="0" tIns="0" rIns="0" bIns="0">
            <a:noAutofit/>
          </a:bodyPr>
          <a:lstStyle/>
          <a:p>
            <a:endParaRPr lang="es-CO" sz="2000" b="0" strike="noStrike" spc="-1" dirty="0">
              <a:latin typeface="Arial"/>
            </a:endParaRPr>
          </a:p>
        </p:txBody>
      </p:sp>
      <p:sp>
        <p:nvSpPr>
          <p:cNvPr id="525" name="CustomShape 3"/>
          <p:cNvSpPr/>
          <p:nvPr/>
        </p:nvSpPr>
        <p:spPr>
          <a:xfrm>
            <a:off x="3884760" y="8685360"/>
            <a:ext cx="296856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51BA5-2EA5-4C92-9219-195B2A45CE79}" type="slidenum">
              <a:rPr kumimoji="0" lang="en-US" sz="1200" b="0" i="0" u="none" strike="noStrike" kern="1200" cap="none" spc="-1" normalizeH="0" baseline="0" noProof="0">
                <a:ln>
                  <a:noFill/>
                </a:ln>
                <a:solidFill>
                  <a:srgbClr val="000000"/>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CO" sz="1200" b="0" i="0" u="none" strike="noStrike" kern="1200" cap="none" spc="-1" normalizeH="0" baseline="0" noProof="0" dirty="0">
              <a:ln>
                <a:noFill/>
              </a:ln>
              <a:solidFill>
                <a:prstClr val="black"/>
              </a:solidFill>
              <a:effectLst/>
              <a:uLnTx/>
              <a:uFillTx/>
              <a:latin typeface="Arial"/>
            </a:endParaRPr>
          </a:p>
        </p:txBody>
      </p:sp>
    </p:spTree>
    <p:extLst>
      <p:ext uri="{BB962C8B-B14F-4D97-AF65-F5344CB8AC3E}">
        <p14:creationId xmlns:p14="http://schemas.microsoft.com/office/powerpoint/2010/main" val="10331943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PlaceHolder 1"/>
          <p:cNvSpPr>
            <a:spLocks noGrp="1" noRot="1" noChangeAspect="1"/>
          </p:cNvSpPr>
          <p:nvPr>
            <p:ph type="sldImg"/>
          </p:nvPr>
        </p:nvSpPr>
        <p:spPr>
          <a:xfrm>
            <a:off x="687388" y="1143000"/>
            <a:ext cx="5480050" cy="3082925"/>
          </a:xfrm>
          <a:prstGeom prst="rect">
            <a:avLst/>
          </a:prstGeom>
        </p:spPr>
      </p:sp>
      <p:sp>
        <p:nvSpPr>
          <p:cNvPr id="524" name="PlaceHolder 2"/>
          <p:cNvSpPr>
            <a:spLocks noGrp="1"/>
          </p:cNvSpPr>
          <p:nvPr>
            <p:ph type="body"/>
          </p:nvPr>
        </p:nvSpPr>
        <p:spPr>
          <a:xfrm>
            <a:off x="685800" y="4400640"/>
            <a:ext cx="5483160" cy="3597120"/>
          </a:xfrm>
          <a:prstGeom prst="rect">
            <a:avLst/>
          </a:prstGeom>
        </p:spPr>
        <p:txBody>
          <a:bodyPr lIns="0" tIns="0" rIns="0" bIns="0">
            <a:noAutofit/>
          </a:bodyPr>
          <a:lstStyle/>
          <a:p>
            <a:endParaRPr lang="es-CO" sz="2000" b="0" strike="noStrike" spc="-1" dirty="0">
              <a:latin typeface="Arial"/>
            </a:endParaRPr>
          </a:p>
        </p:txBody>
      </p:sp>
      <p:sp>
        <p:nvSpPr>
          <p:cNvPr id="525" name="CustomShape 3"/>
          <p:cNvSpPr/>
          <p:nvPr/>
        </p:nvSpPr>
        <p:spPr>
          <a:xfrm>
            <a:off x="3884760" y="8685360"/>
            <a:ext cx="296856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51BA5-2EA5-4C92-9219-195B2A45CE79}" type="slidenum">
              <a:rPr kumimoji="0" lang="en-US" sz="1200" b="0" i="0" u="none" strike="noStrike" kern="1200" cap="none" spc="-1" normalizeH="0" baseline="0" noProof="0">
                <a:ln>
                  <a:noFill/>
                </a:ln>
                <a:solidFill>
                  <a:srgbClr val="000000"/>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s-CO" sz="1200" b="0" i="0" u="none" strike="noStrike" kern="1200" cap="none" spc="-1" normalizeH="0" baseline="0" noProof="0" dirty="0">
              <a:ln>
                <a:noFill/>
              </a:ln>
              <a:solidFill>
                <a:prstClr val="black"/>
              </a:solidFill>
              <a:effectLst/>
              <a:uLnTx/>
              <a:uFillTx/>
              <a:latin typeface="Arial"/>
            </a:endParaRPr>
          </a:p>
        </p:txBody>
      </p:sp>
    </p:spTree>
    <p:extLst>
      <p:ext uri="{BB962C8B-B14F-4D97-AF65-F5344CB8AC3E}">
        <p14:creationId xmlns:p14="http://schemas.microsoft.com/office/powerpoint/2010/main" val="1389317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PlaceHolder 1"/>
          <p:cNvSpPr>
            <a:spLocks noGrp="1" noRot="1" noChangeAspect="1"/>
          </p:cNvSpPr>
          <p:nvPr>
            <p:ph type="sldImg"/>
          </p:nvPr>
        </p:nvSpPr>
        <p:spPr>
          <a:xfrm>
            <a:off x="687388" y="1143000"/>
            <a:ext cx="5480050" cy="3082925"/>
          </a:xfrm>
          <a:prstGeom prst="rect">
            <a:avLst/>
          </a:prstGeom>
        </p:spPr>
      </p:sp>
      <p:sp>
        <p:nvSpPr>
          <p:cNvPr id="524" name="PlaceHolder 2"/>
          <p:cNvSpPr>
            <a:spLocks noGrp="1"/>
          </p:cNvSpPr>
          <p:nvPr>
            <p:ph type="body"/>
          </p:nvPr>
        </p:nvSpPr>
        <p:spPr>
          <a:xfrm>
            <a:off x="685800" y="4400640"/>
            <a:ext cx="5483160" cy="3597120"/>
          </a:xfrm>
          <a:prstGeom prst="rect">
            <a:avLst/>
          </a:prstGeom>
        </p:spPr>
        <p:txBody>
          <a:bodyPr lIns="0" tIns="0" rIns="0" bIns="0">
            <a:noAutofit/>
          </a:bodyPr>
          <a:lstStyle/>
          <a:p>
            <a:endParaRPr lang="es-CO" sz="2000" b="0" strike="noStrike" spc="-1" dirty="0">
              <a:latin typeface="Arial"/>
            </a:endParaRPr>
          </a:p>
        </p:txBody>
      </p:sp>
      <p:sp>
        <p:nvSpPr>
          <p:cNvPr id="525" name="CustomShape 3"/>
          <p:cNvSpPr/>
          <p:nvPr/>
        </p:nvSpPr>
        <p:spPr>
          <a:xfrm>
            <a:off x="3884760" y="8685360"/>
            <a:ext cx="296856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51BA5-2EA5-4C92-9219-195B2A45CE79}" type="slidenum">
              <a:rPr kumimoji="0" lang="en-US" sz="1200" b="0" i="0" u="none" strike="noStrike" kern="1200" cap="none" spc="-1" normalizeH="0" baseline="0" noProof="0">
                <a:ln>
                  <a:noFill/>
                </a:ln>
                <a:solidFill>
                  <a:srgbClr val="000000"/>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s-CO" sz="1200" b="0" i="0" u="none" strike="noStrike" kern="1200" cap="none" spc="-1" normalizeH="0" baseline="0" noProof="0" dirty="0">
              <a:ln>
                <a:noFill/>
              </a:ln>
              <a:solidFill>
                <a:prstClr val="black"/>
              </a:solidFill>
              <a:effectLst/>
              <a:uLnTx/>
              <a:uFillTx/>
              <a:latin typeface="Arial"/>
            </a:endParaRPr>
          </a:p>
        </p:txBody>
      </p:sp>
    </p:spTree>
    <p:extLst>
      <p:ext uri="{BB962C8B-B14F-4D97-AF65-F5344CB8AC3E}">
        <p14:creationId xmlns:p14="http://schemas.microsoft.com/office/powerpoint/2010/main" val="3159278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PlaceHolder 1"/>
          <p:cNvSpPr>
            <a:spLocks noGrp="1" noRot="1" noChangeAspect="1"/>
          </p:cNvSpPr>
          <p:nvPr>
            <p:ph type="sldImg"/>
          </p:nvPr>
        </p:nvSpPr>
        <p:spPr>
          <a:xfrm>
            <a:off x="687388" y="1143000"/>
            <a:ext cx="5480050" cy="3082925"/>
          </a:xfrm>
          <a:prstGeom prst="rect">
            <a:avLst/>
          </a:prstGeom>
        </p:spPr>
      </p:sp>
      <p:sp>
        <p:nvSpPr>
          <p:cNvPr id="524" name="PlaceHolder 2"/>
          <p:cNvSpPr>
            <a:spLocks noGrp="1"/>
          </p:cNvSpPr>
          <p:nvPr>
            <p:ph type="body"/>
          </p:nvPr>
        </p:nvSpPr>
        <p:spPr>
          <a:xfrm>
            <a:off x="685800" y="4400640"/>
            <a:ext cx="5483160" cy="3597120"/>
          </a:xfrm>
          <a:prstGeom prst="rect">
            <a:avLst/>
          </a:prstGeom>
        </p:spPr>
        <p:txBody>
          <a:bodyPr lIns="0" tIns="0" rIns="0" bIns="0">
            <a:noAutofit/>
          </a:bodyPr>
          <a:lstStyle/>
          <a:p>
            <a:endParaRPr lang="es-CO" sz="2000" b="0" strike="noStrike" spc="-1" dirty="0">
              <a:latin typeface="Arial"/>
            </a:endParaRPr>
          </a:p>
        </p:txBody>
      </p:sp>
      <p:sp>
        <p:nvSpPr>
          <p:cNvPr id="525" name="CustomShape 3"/>
          <p:cNvSpPr/>
          <p:nvPr/>
        </p:nvSpPr>
        <p:spPr>
          <a:xfrm>
            <a:off x="3884760" y="8685360"/>
            <a:ext cx="296856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51BA5-2EA5-4C92-9219-195B2A45CE79}" type="slidenum">
              <a:rPr kumimoji="0" lang="en-US" sz="1200" b="0" i="0" u="none" strike="noStrike" kern="1200" cap="none" spc="-1" normalizeH="0" baseline="0" noProof="0">
                <a:ln>
                  <a:noFill/>
                </a:ln>
                <a:solidFill>
                  <a:srgbClr val="000000"/>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s-CO" sz="1200" b="0" i="0" u="none" strike="noStrike" kern="1200" cap="none" spc="-1" normalizeH="0" baseline="0" noProof="0" dirty="0">
              <a:ln>
                <a:noFill/>
              </a:ln>
              <a:solidFill>
                <a:prstClr val="black"/>
              </a:solidFill>
              <a:effectLst/>
              <a:uLnTx/>
              <a:uFillTx/>
              <a:latin typeface="Arial"/>
            </a:endParaRPr>
          </a:p>
        </p:txBody>
      </p:sp>
    </p:spTree>
    <p:extLst>
      <p:ext uri="{BB962C8B-B14F-4D97-AF65-F5344CB8AC3E}">
        <p14:creationId xmlns:p14="http://schemas.microsoft.com/office/powerpoint/2010/main" val="36127303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PlaceHolder 1"/>
          <p:cNvSpPr>
            <a:spLocks noGrp="1" noRot="1" noChangeAspect="1"/>
          </p:cNvSpPr>
          <p:nvPr>
            <p:ph type="sldImg"/>
          </p:nvPr>
        </p:nvSpPr>
        <p:spPr>
          <a:xfrm>
            <a:off x="687388" y="1143000"/>
            <a:ext cx="5480050" cy="3082925"/>
          </a:xfrm>
          <a:prstGeom prst="rect">
            <a:avLst/>
          </a:prstGeom>
        </p:spPr>
      </p:sp>
      <p:sp>
        <p:nvSpPr>
          <p:cNvPr id="524" name="PlaceHolder 2"/>
          <p:cNvSpPr>
            <a:spLocks noGrp="1"/>
          </p:cNvSpPr>
          <p:nvPr>
            <p:ph type="body"/>
          </p:nvPr>
        </p:nvSpPr>
        <p:spPr>
          <a:xfrm>
            <a:off x="685800" y="4400640"/>
            <a:ext cx="5483160" cy="3597120"/>
          </a:xfrm>
          <a:prstGeom prst="rect">
            <a:avLst/>
          </a:prstGeom>
        </p:spPr>
        <p:txBody>
          <a:bodyPr lIns="0" tIns="0" rIns="0" bIns="0">
            <a:noAutofit/>
          </a:bodyPr>
          <a:lstStyle/>
          <a:p>
            <a:endParaRPr lang="es-CO" sz="2000" b="0" strike="noStrike" spc="-1" dirty="0">
              <a:latin typeface="Arial"/>
            </a:endParaRPr>
          </a:p>
        </p:txBody>
      </p:sp>
      <p:sp>
        <p:nvSpPr>
          <p:cNvPr id="525" name="CustomShape 3"/>
          <p:cNvSpPr/>
          <p:nvPr/>
        </p:nvSpPr>
        <p:spPr>
          <a:xfrm>
            <a:off x="3884760" y="8685360"/>
            <a:ext cx="296856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51BA5-2EA5-4C92-9219-195B2A45CE79}" type="slidenum">
              <a:rPr kumimoji="0" lang="en-US" sz="1200" b="0" i="0" u="none" strike="noStrike" kern="1200" cap="none" spc="-1" normalizeH="0" baseline="0" noProof="0">
                <a:ln>
                  <a:noFill/>
                </a:ln>
                <a:solidFill>
                  <a:srgbClr val="000000"/>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s-CO" sz="1200" b="0" i="0" u="none" strike="noStrike" kern="1200" cap="none" spc="-1" normalizeH="0" baseline="0" noProof="0" dirty="0">
              <a:ln>
                <a:noFill/>
              </a:ln>
              <a:solidFill>
                <a:prstClr val="black"/>
              </a:solidFill>
              <a:effectLst/>
              <a:uLnTx/>
              <a:uFillTx/>
              <a:latin typeface="Arial"/>
            </a:endParaRPr>
          </a:p>
        </p:txBody>
      </p:sp>
    </p:spTree>
    <p:extLst>
      <p:ext uri="{BB962C8B-B14F-4D97-AF65-F5344CB8AC3E}">
        <p14:creationId xmlns:p14="http://schemas.microsoft.com/office/powerpoint/2010/main" val="1023419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PlaceHolder 1"/>
          <p:cNvSpPr>
            <a:spLocks noGrp="1" noRot="1" noChangeAspect="1"/>
          </p:cNvSpPr>
          <p:nvPr>
            <p:ph type="sldImg"/>
          </p:nvPr>
        </p:nvSpPr>
        <p:spPr>
          <a:xfrm>
            <a:off x="687388" y="1143000"/>
            <a:ext cx="5480050" cy="3082925"/>
          </a:xfrm>
          <a:prstGeom prst="rect">
            <a:avLst/>
          </a:prstGeom>
        </p:spPr>
      </p:sp>
      <p:sp>
        <p:nvSpPr>
          <p:cNvPr id="524" name="PlaceHolder 2"/>
          <p:cNvSpPr>
            <a:spLocks noGrp="1"/>
          </p:cNvSpPr>
          <p:nvPr>
            <p:ph type="body"/>
          </p:nvPr>
        </p:nvSpPr>
        <p:spPr>
          <a:xfrm>
            <a:off x="685800" y="4400640"/>
            <a:ext cx="5483160" cy="3597120"/>
          </a:xfrm>
          <a:prstGeom prst="rect">
            <a:avLst/>
          </a:prstGeom>
        </p:spPr>
        <p:txBody>
          <a:bodyPr lIns="0" tIns="0" rIns="0" bIns="0">
            <a:noAutofit/>
          </a:bodyPr>
          <a:lstStyle/>
          <a:p>
            <a:endParaRPr lang="es-CO" sz="2000" b="0" strike="noStrike" spc="-1" dirty="0">
              <a:latin typeface="Arial"/>
            </a:endParaRPr>
          </a:p>
        </p:txBody>
      </p:sp>
      <p:sp>
        <p:nvSpPr>
          <p:cNvPr id="525" name="CustomShape 3"/>
          <p:cNvSpPr/>
          <p:nvPr/>
        </p:nvSpPr>
        <p:spPr>
          <a:xfrm>
            <a:off x="3884760" y="8685360"/>
            <a:ext cx="296856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51BA5-2EA5-4C92-9219-195B2A45CE79}" type="slidenum">
              <a:rPr kumimoji="0" lang="en-US" sz="1200" b="0" i="0" u="none" strike="noStrike" kern="1200" cap="none" spc="-1" normalizeH="0" baseline="0" noProof="0">
                <a:ln>
                  <a:noFill/>
                </a:ln>
                <a:solidFill>
                  <a:srgbClr val="000000"/>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CO" sz="1200" b="0" i="0" u="none" strike="noStrike" kern="1200" cap="none" spc="-1" normalizeH="0" baseline="0" noProof="0" dirty="0">
              <a:ln>
                <a:noFill/>
              </a:ln>
              <a:solidFill>
                <a:prstClr val="black"/>
              </a:solidFill>
              <a:effectLst/>
              <a:uLnTx/>
              <a:uFillTx/>
              <a:latin typeface="Arial"/>
            </a:endParaRPr>
          </a:p>
        </p:txBody>
      </p:sp>
    </p:spTree>
    <p:extLst>
      <p:ext uri="{BB962C8B-B14F-4D97-AF65-F5344CB8AC3E}">
        <p14:creationId xmlns:p14="http://schemas.microsoft.com/office/powerpoint/2010/main" val="14007630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PlaceHolder 1"/>
          <p:cNvSpPr>
            <a:spLocks noGrp="1" noRot="1" noChangeAspect="1"/>
          </p:cNvSpPr>
          <p:nvPr>
            <p:ph type="sldImg"/>
          </p:nvPr>
        </p:nvSpPr>
        <p:spPr>
          <a:xfrm>
            <a:off x="687388" y="1143000"/>
            <a:ext cx="5480050" cy="3082925"/>
          </a:xfrm>
          <a:prstGeom prst="rect">
            <a:avLst/>
          </a:prstGeom>
        </p:spPr>
      </p:sp>
      <p:sp>
        <p:nvSpPr>
          <p:cNvPr id="574" name="PlaceHolder 2"/>
          <p:cNvSpPr>
            <a:spLocks noGrp="1"/>
          </p:cNvSpPr>
          <p:nvPr>
            <p:ph type="body"/>
          </p:nvPr>
        </p:nvSpPr>
        <p:spPr>
          <a:xfrm>
            <a:off x="685800" y="4400640"/>
            <a:ext cx="5483160" cy="3597120"/>
          </a:xfrm>
          <a:prstGeom prst="rect">
            <a:avLst/>
          </a:prstGeom>
        </p:spPr>
        <p:txBody>
          <a:bodyPr lIns="0" tIns="0" rIns="0" bIns="0">
            <a:noAutofit/>
          </a:bodyPr>
          <a:lstStyle/>
          <a:p>
            <a:endParaRPr lang="es-CO" sz="2000" b="0" strike="noStrike" spc="-1" dirty="0">
              <a:latin typeface="Arial"/>
            </a:endParaRPr>
          </a:p>
        </p:txBody>
      </p:sp>
      <p:sp>
        <p:nvSpPr>
          <p:cNvPr id="575" name="CustomShape 3"/>
          <p:cNvSpPr/>
          <p:nvPr/>
        </p:nvSpPr>
        <p:spPr>
          <a:xfrm>
            <a:off x="3884760" y="8685360"/>
            <a:ext cx="296856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10D5E8-2A5E-4DAC-8ACC-3DD8A5C3DBC3}" type="slidenum">
              <a:rPr kumimoji="0" lang="en-US" sz="1200" b="0" i="0" u="none" strike="noStrike" kern="1200" cap="none" spc="-1" normalizeH="0" baseline="0" noProof="0">
                <a:ln>
                  <a:noFill/>
                </a:ln>
                <a:solidFill>
                  <a:srgbClr val="000000"/>
                </a:solidFill>
                <a:effectLst/>
                <a:uLnTx/>
                <a:uFillTx/>
                <a:latin typeface="Calibri"/>
                <a:ea typeface="+mn-ea"/>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s-CO" sz="1200" b="0" i="0" u="none" strike="noStrike" kern="1200" cap="none" spc="-1" normalizeH="0" baseline="0" noProof="0" dirty="0">
              <a:ln>
                <a:noFill/>
              </a:ln>
              <a:solidFill>
                <a:prstClr val="black"/>
              </a:solidFill>
              <a:effectLst/>
              <a:uLnTx/>
              <a:uFillTx/>
              <a:latin typeface="Arial"/>
            </a:endParaRPr>
          </a:p>
        </p:txBody>
      </p:sp>
    </p:spTree>
    <p:extLst>
      <p:ext uri="{BB962C8B-B14F-4D97-AF65-F5344CB8AC3E}">
        <p14:creationId xmlns:p14="http://schemas.microsoft.com/office/powerpoint/2010/main" val="321344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PlaceHolder 1"/>
          <p:cNvSpPr>
            <a:spLocks noGrp="1" noRot="1" noChangeAspect="1"/>
          </p:cNvSpPr>
          <p:nvPr>
            <p:ph type="sldImg"/>
          </p:nvPr>
        </p:nvSpPr>
        <p:spPr>
          <a:xfrm>
            <a:off x="687388" y="1143000"/>
            <a:ext cx="5480050" cy="3082925"/>
          </a:xfrm>
          <a:prstGeom prst="rect">
            <a:avLst/>
          </a:prstGeom>
        </p:spPr>
      </p:sp>
      <p:sp>
        <p:nvSpPr>
          <p:cNvPr id="524" name="PlaceHolder 2"/>
          <p:cNvSpPr>
            <a:spLocks noGrp="1"/>
          </p:cNvSpPr>
          <p:nvPr>
            <p:ph type="body"/>
          </p:nvPr>
        </p:nvSpPr>
        <p:spPr>
          <a:xfrm>
            <a:off x="685800" y="4400640"/>
            <a:ext cx="5483160" cy="3597120"/>
          </a:xfrm>
          <a:prstGeom prst="rect">
            <a:avLst/>
          </a:prstGeom>
        </p:spPr>
        <p:txBody>
          <a:bodyPr lIns="0" tIns="0" rIns="0" bIns="0">
            <a:noAutofit/>
          </a:bodyPr>
          <a:lstStyle/>
          <a:p>
            <a:endParaRPr lang="es-CO" sz="2000" b="0" strike="noStrike" spc="-1" dirty="0">
              <a:latin typeface="Arial"/>
            </a:endParaRPr>
          </a:p>
        </p:txBody>
      </p:sp>
      <p:sp>
        <p:nvSpPr>
          <p:cNvPr id="525" name="CustomShape 3"/>
          <p:cNvSpPr/>
          <p:nvPr/>
        </p:nvSpPr>
        <p:spPr>
          <a:xfrm>
            <a:off x="3884760" y="8685360"/>
            <a:ext cx="296856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51BA5-2EA5-4C92-9219-195B2A45CE79}" type="slidenum">
              <a:rPr kumimoji="0" lang="en-US" sz="1200" b="0" i="0" u="none" strike="noStrike" kern="1200" cap="none" spc="-1" normalizeH="0" baseline="0" noProof="0">
                <a:ln>
                  <a:noFill/>
                </a:ln>
                <a:solidFill>
                  <a:srgbClr val="000000"/>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CO" sz="1200" b="0" i="0" u="none" strike="noStrike" kern="1200" cap="none" spc="-1" normalizeH="0" baseline="0" noProof="0" dirty="0">
              <a:ln>
                <a:noFill/>
              </a:ln>
              <a:solidFill>
                <a:prstClr val="black"/>
              </a:solidFill>
              <a:effectLst/>
              <a:uLnTx/>
              <a:uFillTx/>
              <a:latin typeface="Arial"/>
            </a:endParaRPr>
          </a:p>
        </p:txBody>
      </p:sp>
    </p:spTree>
    <p:extLst>
      <p:ext uri="{BB962C8B-B14F-4D97-AF65-F5344CB8AC3E}">
        <p14:creationId xmlns:p14="http://schemas.microsoft.com/office/powerpoint/2010/main" val="1274078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PlaceHolder 1"/>
          <p:cNvSpPr>
            <a:spLocks noGrp="1" noRot="1" noChangeAspect="1"/>
          </p:cNvSpPr>
          <p:nvPr>
            <p:ph type="sldImg"/>
          </p:nvPr>
        </p:nvSpPr>
        <p:spPr>
          <a:xfrm>
            <a:off x="687388" y="1143000"/>
            <a:ext cx="5480050" cy="3082925"/>
          </a:xfrm>
          <a:prstGeom prst="rect">
            <a:avLst/>
          </a:prstGeom>
        </p:spPr>
      </p:sp>
      <p:sp>
        <p:nvSpPr>
          <p:cNvPr id="524" name="PlaceHolder 2"/>
          <p:cNvSpPr>
            <a:spLocks noGrp="1"/>
          </p:cNvSpPr>
          <p:nvPr>
            <p:ph type="body"/>
          </p:nvPr>
        </p:nvSpPr>
        <p:spPr>
          <a:xfrm>
            <a:off x="685800" y="4400640"/>
            <a:ext cx="5483160" cy="3597120"/>
          </a:xfrm>
          <a:prstGeom prst="rect">
            <a:avLst/>
          </a:prstGeom>
        </p:spPr>
        <p:txBody>
          <a:bodyPr lIns="0" tIns="0" rIns="0" bIns="0">
            <a:noAutofit/>
          </a:bodyPr>
          <a:lstStyle/>
          <a:p>
            <a:r>
              <a:rPr lang="es-ES" sz="2000" b="0" strike="noStrike" spc="-1" dirty="0">
                <a:latin typeface="Arial"/>
              </a:rPr>
              <a:t>Ir al sitio web.</a:t>
            </a:r>
            <a:r>
              <a:rPr lang="es-ES" sz="2000" b="0" strike="noStrike" spc="-1" baseline="0" dirty="0">
                <a:latin typeface="Arial"/>
              </a:rPr>
              <a:t> </a:t>
            </a:r>
            <a:endParaRPr lang="es-CO" sz="2000" b="0" strike="noStrike" spc="-1" dirty="0">
              <a:latin typeface="Arial"/>
            </a:endParaRPr>
          </a:p>
        </p:txBody>
      </p:sp>
      <p:sp>
        <p:nvSpPr>
          <p:cNvPr id="525" name="CustomShape 3"/>
          <p:cNvSpPr/>
          <p:nvPr/>
        </p:nvSpPr>
        <p:spPr>
          <a:xfrm>
            <a:off x="3884760" y="8685360"/>
            <a:ext cx="296856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51BA5-2EA5-4C92-9219-195B2A45CE79}" type="slidenum">
              <a:rPr kumimoji="0" lang="en-US" sz="1200" b="0" i="0" u="none" strike="noStrike" kern="1200" cap="none" spc="-1" normalizeH="0" baseline="0" noProof="0">
                <a:ln>
                  <a:noFill/>
                </a:ln>
                <a:solidFill>
                  <a:srgbClr val="000000"/>
                </a:solidFill>
                <a:effectLst/>
                <a:uLnTx/>
                <a:uFillTx/>
                <a:latin typeface="Calibri"/>
                <a:ea typeface="+mn-ea"/>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CO" sz="1200" b="0" i="0" u="none" strike="noStrike" kern="1200" cap="none" spc="-1" normalizeH="0" baseline="0" noProof="0" dirty="0">
              <a:ln>
                <a:noFill/>
              </a:ln>
              <a:solidFill>
                <a:prstClr val="black"/>
              </a:solidFill>
              <a:effectLst/>
              <a:uLnTx/>
              <a:uFillTx/>
              <a:latin typeface="Arial"/>
            </a:endParaRPr>
          </a:p>
        </p:txBody>
      </p:sp>
    </p:spTree>
    <p:extLst>
      <p:ext uri="{BB962C8B-B14F-4D97-AF65-F5344CB8AC3E}">
        <p14:creationId xmlns:p14="http://schemas.microsoft.com/office/powerpoint/2010/main" val="4164006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PlaceHolder 1"/>
          <p:cNvSpPr>
            <a:spLocks noGrp="1" noRot="1" noChangeAspect="1"/>
          </p:cNvSpPr>
          <p:nvPr>
            <p:ph type="sldImg"/>
          </p:nvPr>
        </p:nvSpPr>
        <p:spPr>
          <a:xfrm>
            <a:off x="687388" y="1143000"/>
            <a:ext cx="5480050" cy="3082925"/>
          </a:xfrm>
          <a:prstGeom prst="rect">
            <a:avLst/>
          </a:prstGeom>
        </p:spPr>
      </p:sp>
      <p:sp>
        <p:nvSpPr>
          <p:cNvPr id="524" name="PlaceHolder 2"/>
          <p:cNvSpPr>
            <a:spLocks noGrp="1"/>
          </p:cNvSpPr>
          <p:nvPr>
            <p:ph type="body"/>
          </p:nvPr>
        </p:nvSpPr>
        <p:spPr>
          <a:xfrm>
            <a:off x="685800" y="4400640"/>
            <a:ext cx="5483160" cy="3597120"/>
          </a:xfrm>
          <a:prstGeom prst="rect">
            <a:avLst/>
          </a:prstGeom>
        </p:spPr>
        <p:txBody>
          <a:bodyPr lIns="0" tIns="0" rIns="0" bIns="0">
            <a:noAutofit/>
          </a:bodyPr>
          <a:lstStyle/>
          <a:p>
            <a:endParaRPr lang="es-CO" sz="2000" b="0" strike="noStrike" spc="-1" dirty="0">
              <a:latin typeface="Arial"/>
            </a:endParaRPr>
          </a:p>
        </p:txBody>
      </p:sp>
      <p:sp>
        <p:nvSpPr>
          <p:cNvPr id="525" name="CustomShape 3"/>
          <p:cNvSpPr/>
          <p:nvPr/>
        </p:nvSpPr>
        <p:spPr>
          <a:xfrm>
            <a:off x="3884760" y="8685360"/>
            <a:ext cx="296856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51BA5-2EA5-4C92-9219-195B2A45CE79}" type="slidenum">
              <a:rPr kumimoji="0" lang="en-US" sz="1200" b="0" i="0" u="none" strike="noStrike" kern="1200" cap="none" spc="-1" normalizeH="0" baseline="0" noProof="0">
                <a:ln>
                  <a:noFill/>
                </a:ln>
                <a:solidFill>
                  <a:srgbClr val="000000"/>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CO" sz="1200" b="0" i="0" u="none" strike="noStrike" kern="1200" cap="none" spc="-1" normalizeH="0" baseline="0" noProof="0" dirty="0">
              <a:ln>
                <a:noFill/>
              </a:ln>
              <a:solidFill>
                <a:prstClr val="black"/>
              </a:solidFill>
              <a:effectLst/>
              <a:uLnTx/>
              <a:uFillTx/>
              <a:latin typeface="Arial"/>
            </a:endParaRPr>
          </a:p>
        </p:txBody>
      </p:sp>
    </p:spTree>
    <p:extLst>
      <p:ext uri="{BB962C8B-B14F-4D97-AF65-F5344CB8AC3E}">
        <p14:creationId xmlns:p14="http://schemas.microsoft.com/office/powerpoint/2010/main" val="3906629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PlaceHolder 1"/>
          <p:cNvSpPr>
            <a:spLocks noGrp="1" noRot="1" noChangeAspect="1"/>
          </p:cNvSpPr>
          <p:nvPr>
            <p:ph type="sldImg"/>
          </p:nvPr>
        </p:nvSpPr>
        <p:spPr>
          <a:xfrm>
            <a:off x="687388" y="1143000"/>
            <a:ext cx="5480050" cy="3082925"/>
          </a:xfrm>
          <a:prstGeom prst="rect">
            <a:avLst/>
          </a:prstGeom>
        </p:spPr>
      </p:sp>
      <p:sp>
        <p:nvSpPr>
          <p:cNvPr id="524" name="PlaceHolder 2"/>
          <p:cNvSpPr>
            <a:spLocks noGrp="1"/>
          </p:cNvSpPr>
          <p:nvPr>
            <p:ph type="body"/>
          </p:nvPr>
        </p:nvSpPr>
        <p:spPr>
          <a:xfrm>
            <a:off x="685800" y="4400640"/>
            <a:ext cx="5483160" cy="3597120"/>
          </a:xfrm>
          <a:prstGeom prst="rect">
            <a:avLst/>
          </a:prstGeom>
        </p:spPr>
        <p:txBody>
          <a:bodyPr lIns="0" tIns="0" rIns="0" bIns="0">
            <a:noAutofit/>
          </a:bodyPr>
          <a:lstStyle/>
          <a:p>
            <a:r>
              <a:rPr lang="es-ES" sz="2000" b="0" strike="noStrike" spc="-1" dirty="0">
                <a:latin typeface="Arial"/>
              </a:rPr>
              <a:t>En este punto,</a:t>
            </a:r>
            <a:r>
              <a:rPr lang="es-ES" sz="2000" b="0" strike="noStrike" spc="-1" baseline="0" dirty="0">
                <a:latin typeface="Arial"/>
              </a:rPr>
              <a:t> es necesario mostrar la matriz de autodiagnóstico en Excel. </a:t>
            </a:r>
            <a:endParaRPr lang="es-CO" sz="2000" b="0" strike="noStrike" spc="-1" dirty="0">
              <a:latin typeface="Arial"/>
            </a:endParaRPr>
          </a:p>
        </p:txBody>
      </p:sp>
      <p:sp>
        <p:nvSpPr>
          <p:cNvPr id="525" name="CustomShape 3"/>
          <p:cNvSpPr/>
          <p:nvPr/>
        </p:nvSpPr>
        <p:spPr>
          <a:xfrm>
            <a:off x="3884760" y="8685360"/>
            <a:ext cx="296856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51BA5-2EA5-4C92-9219-195B2A45CE79}" type="slidenum">
              <a:rPr kumimoji="0" lang="en-US" sz="1200" b="0" i="0" u="none" strike="noStrike" kern="1200" cap="none" spc="-1" normalizeH="0" baseline="0" noProof="0">
                <a:ln>
                  <a:noFill/>
                </a:ln>
                <a:solidFill>
                  <a:srgbClr val="000000"/>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CO" sz="1200" b="0" i="0" u="none" strike="noStrike" kern="1200" cap="none" spc="-1" normalizeH="0" baseline="0" noProof="0" dirty="0">
              <a:ln>
                <a:noFill/>
              </a:ln>
              <a:solidFill>
                <a:prstClr val="black"/>
              </a:solidFill>
              <a:effectLst/>
              <a:uLnTx/>
              <a:uFillTx/>
              <a:latin typeface="Arial"/>
            </a:endParaRPr>
          </a:p>
        </p:txBody>
      </p:sp>
    </p:spTree>
    <p:extLst>
      <p:ext uri="{BB962C8B-B14F-4D97-AF65-F5344CB8AC3E}">
        <p14:creationId xmlns:p14="http://schemas.microsoft.com/office/powerpoint/2010/main" val="524765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PlaceHolder 1"/>
          <p:cNvSpPr>
            <a:spLocks noGrp="1" noRot="1" noChangeAspect="1"/>
          </p:cNvSpPr>
          <p:nvPr>
            <p:ph type="sldImg"/>
          </p:nvPr>
        </p:nvSpPr>
        <p:spPr>
          <a:xfrm>
            <a:off x="687388" y="1143000"/>
            <a:ext cx="5480050" cy="3082925"/>
          </a:xfrm>
          <a:prstGeom prst="rect">
            <a:avLst/>
          </a:prstGeom>
        </p:spPr>
      </p:sp>
      <p:sp>
        <p:nvSpPr>
          <p:cNvPr id="524" name="PlaceHolder 2"/>
          <p:cNvSpPr>
            <a:spLocks noGrp="1"/>
          </p:cNvSpPr>
          <p:nvPr>
            <p:ph type="body"/>
          </p:nvPr>
        </p:nvSpPr>
        <p:spPr>
          <a:xfrm>
            <a:off x="685800" y="4400640"/>
            <a:ext cx="5483160" cy="3597120"/>
          </a:xfrm>
          <a:prstGeom prst="rect">
            <a:avLst/>
          </a:prstGeom>
        </p:spPr>
        <p:txBody>
          <a:bodyPr lIns="0" tIns="0" rIns="0" bIns="0">
            <a:noAutofit/>
          </a:bodyPr>
          <a:lstStyle/>
          <a:p>
            <a:r>
              <a:rPr lang="es-ES" sz="2000" b="0" strike="noStrike" spc="-1" dirty="0">
                <a:latin typeface="Arial"/>
              </a:rPr>
              <a:t>En este punto,</a:t>
            </a:r>
            <a:r>
              <a:rPr lang="es-ES" sz="2000" b="0" strike="noStrike" spc="-1" baseline="0" dirty="0">
                <a:latin typeface="Arial"/>
              </a:rPr>
              <a:t> es necesario mostrar la matriz de autodiagnóstico en Excel. </a:t>
            </a:r>
            <a:endParaRPr lang="es-CO" sz="2000" b="0" strike="noStrike" spc="-1" dirty="0">
              <a:latin typeface="Arial"/>
            </a:endParaRPr>
          </a:p>
        </p:txBody>
      </p:sp>
      <p:sp>
        <p:nvSpPr>
          <p:cNvPr id="525" name="CustomShape 3"/>
          <p:cNvSpPr/>
          <p:nvPr/>
        </p:nvSpPr>
        <p:spPr>
          <a:xfrm>
            <a:off x="3884760" y="8685360"/>
            <a:ext cx="296856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51BA5-2EA5-4C92-9219-195B2A45CE79}" type="slidenum">
              <a:rPr kumimoji="0" lang="en-US" sz="1200" b="0" i="0" u="none" strike="noStrike" kern="1200" cap="none" spc="-1" normalizeH="0" baseline="0" noProof="0">
                <a:ln>
                  <a:noFill/>
                </a:ln>
                <a:solidFill>
                  <a:srgbClr val="000000"/>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CO" sz="1200" b="0" i="0" u="none" strike="noStrike" kern="1200" cap="none" spc="-1" normalizeH="0" baseline="0" noProof="0" dirty="0">
              <a:ln>
                <a:noFill/>
              </a:ln>
              <a:solidFill>
                <a:prstClr val="black"/>
              </a:solidFill>
              <a:effectLst/>
              <a:uLnTx/>
              <a:uFillTx/>
              <a:latin typeface="Arial"/>
            </a:endParaRPr>
          </a:p>
        </p:txBody>
      </p:sp>
    </p:spTree>
    <p:extLst>
      <p:ext uri="{BB962C8B-B14F-4D97-AF65-F5344CB8AC3E}">
        <p14:creationId xmlns:p14="http://schemas.microsoft.com/office/powerpoint/2010/main" val="1455327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PlaceHolder 1"/>
          <p:cNvSpPr>
            <a:spLocks noGrp="1" noRot="1" noChangeAspect="1"/>
          </p:cNvSpPr>
          <p:nvPr>
            <p:ph type="sldImg"/>
          </p:nvPr>
        </p:nvSpPr>
        <p:spPr>
          <a:xfrm>
            <a:off x="687388" y="1143000"/>
            <a:ext cx="5480050" cy="3082925"/>
          </a:xfrm>
          <a:prstGeom prst="rect">
            <a:avLst/>
          </a:prstGeom>
        </p:spPr>
      </p:sp>
      <p:sp>
        <p:nvSpPr>
          <p:cNvPr id="524" name="PlaceHolder 2"/>
          <p:cNvSpPr>
            <a:spLocks noGrp="1"/>
          </p:cNvSpPr>
          <p:nvPr>
            <p:ph type="body"/>
          </p:nvPr>
        </p:nvSpPr>
        <p:spPr>
          <a:xfrm>
            <a:off x="685800" y="4400640"/>
            <a:ext cx="5483160" cy="3597120"/>
          </a:xfrm>
          <a:prstGeom prst="rect">
            <a:avLst/>
          </a:prstGeom>
        </p:spPr>
        <p:txBody>
          <a:bodyPr lIns="0" tIns="0" rIns="0" bIns="0">
            <a:noAutofit/>
          </a:bodyPr>
          <a:lstStyle/>
          <a:p>
            <a:endParaRPr lang="es-CO" sz="2000" b="0" strike="noStrike" spc="-1" dirty="0">
              <a:latin typeface="Arial"/>
            </a:endParaRPr>
          </a:p>
        </p:txBody>
      </p:sp>
      <p:sp>
        <p:nvSpPr>
          <p:cNvPr id="525" name="CustomShape 3"/>
          <p:cNvSpPr/>
          <p:nvPr/>
        </p:nvSpPr>
        <p:spPr>
          <a:xfrm>
            <a:off x="3884760" y="8685360"/>
            <a:ext cx="296856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51BA5-2EA5-4C92-9219-195B2A45CE79}" type="slidenum">
              <a:rPr kumimoji="0" lang="en-US" sz="1200" b="0" i="0" u="none" strike="noStrike" kern="1200" cap="none" spc="-1" normalizeH="0" baseline="0" noProof="0">
                <a:ln>
                  <a:noFill/>
                </a:ln>
                <a:solidFill>
                  <a:srgbClr val="000000"/>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CO" sz="1200" b="0" i="0" u="none" strike="noStrike" kern="1200" cap="none" spc="-1" normalizeH="0" baseline="0" noProof="0" dirty="0">
              <a:ln>
                <a:noFill/>
              </a:ln>
              <a:solidFill>
                <a:prstClr val="black"/>
              </a:solidFill>
              <a:effectLst/>
              <a:uLnTx/>
              <a:uFillTx/>
              <a:latin typeface="Arial"/>
            </a:endParaRPr>
          </a:p>
        </p:txBody>
      </p:sp>
    </p:spTree>
    <p:extLst>
      <p:ext uri="{BB962C8B-B14F-4D97-AF65-F5344CB8AC3E}">
        <p14:creationId xmlns:p14="http://schemas.microsoft.com/office/powerpoint/2010/main" val="3937929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978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O" sz="4400" b="0" strike="noStrike" spc="-1">
              <a:latin typeface="Arial"/>
            </a:endParaRPr>
          </a:p>
        </p:txBody>
      </p:sp>
      <p:sp>
        <p:nvSpPr>
          <p:cNvPr id="26"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s-CO" sz="3200" b="0" strike="noStrike" spc="-1">
              <a:latin typeface="Arial"/>
            </a:endParaRPr>
          </a:p>
        </p:txBody>
      </p:sp>
      <p:sp>
        <p:nvSpPr>
          <p:cNvPr id="27"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99750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O" sz="4400" b="0" strike="noStrike" spc="-1">
              <a:latin typeface="Arial"/>
            </a:endParaRPr>
          </a:p>
        </p:txBody>
      </p:sp>
      <p:sp>
        <p:nvSpPr>
          <p:cNvPr id="2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s-CO" sz="3200" b="0" strike="noStrike" spc="-1">
              <a:latin typeface="Arial"/>
            </a:endParaRPr>
          </a:p>
        </p:txBody>
      </p:sp>
      <p:sp>
        <p:nvSpPr>
          <p:cNvPr id="3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s-CO" sz="3200" b="0" strike="noStrike" spc="-1">
              <a:latin typeface="Arial"/>
            </a:endParaRPr>
          </a:p>
        </p:txBody>
      </p:sp>
      <p:sp>
        <p:nvSpPr>
          <p:cNvPr id="3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s-CO" sz="3200" b="0" strike="noStrike" spc="-1">
              <a:latin typeface="Arial"/>
            </a:endParaRPr>
          </a:p>
        </p:txBody>
      </p:sp>
      <p:sp>
        <p:nvSpPr>
          <p:cNvPr id="32"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591121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O" sz="4400" b="0" strike="noStrike" spc="-1">
              <a:latin typeface="Arial"/>
            </a:endParaRPr>
          </a:p>
        </p:txBody>
      </p:sp>
      <p:sp>
        <p:nvSpPr>
          <p:cNvPr id="34"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s-CO" sz="3200" b="0" strike="noStrike" spc="-1">
              <a:latin typeface="Arial"/>
            </a:endParaRPr>
          </a:p>
        </p:txBody>
      </p:sp>
      <p:sp>
        <p:nvSpPr>
          <p:cNvPr id="35"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s-CO" sz="3200" b="0" strike="noStrike" spc="-1">
              <a:latin typeface="Arial"/>
            </a:endParaRPr>
          </a:p>
        </p:txBody>
      </p:sp>
      <p:sp>
        <p:nvSpPr>
          <p:cNvPr id="36"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s-CO" sz="3200" b="0" strike="noStrike" spc="-1">
              <a:latin typeface="Arial"/>
            </a:endParaRPr>
          </a:p>
        </p:txBody>
      </p:sp>
      <p:sp>
        <p:nvSpPr>
          <p:cNvPr id="37"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s-CO" sz="3200" b="0" strike="noStrike" spc="-1">
              <a:latin typeface="Arial"/>
            </a:endParaRPr>
          </a:p>
        </p:txBody>
      </p:sp>
      <p:sp>
        <p:nvSpPr>
          <p:cNvPr id="38"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s-CO" sz="3200" b="0" strike="noStrike" spc="-1">
              <a:latin typeface="Arial"/>
            </a:endParaRPr>
          </a:p>
        </p:txBody>
      </p:sp>
      <p:sp>
        <p:nvSpPr>
          <p:cNvPr id="39"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271241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0477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O" sz="4400" b="0" strike="noStrike" spc="-1">
              <a:latin typeface="Arial"/>
            </a:endParaRPr>
          </a:p>
        </p:txBody>
      </p:sp>
      <p:sp>
        <p:nvSpPr>
          <p:cNvPr id="4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s-CO" sz="3200" b="0" strike="noStrike" spc="-1">
              <a:latin typeface="Arial"/>
            </a:endParaRPr>
          </a:p>
        </p:txBody>
      </p:sp>
    </p:spTree>
    <p:extLst>
      <p:ext uri="{BB962C8B-B14F-4D97-AF65-F5344CB8AC3E}">
        <p14:creationId xmlns:p14="http://schemas.microsoft.com/office/powerpoint/2010/main" val="3045567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O" sz="4400" b="0" strike="noStrike" spc="-1">
              <a:latin typeface="Arial"/>
            </a:endParaRPr>
          </a:p>
        </p:txBody>
      </p:sp>
      <p:sp>
        <p:nvSpPr>
          <p:cNvPr id="4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1625805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O" sz="4400" b="0" strike="noStrike" spc="-1">
              <a:latin typeface="Arial"/>
            </a:endParaRPr>
          </a:p>
        </p:txBody>
      </p:sp>
      <p:sp>
        <p:nvSpPr>
          <p:cNvPr id="4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s-CO" sz="3200" b="0" strike="noStrike" spc="-1">
              <a:latin typeface="Arial"/>
            </a:endParaRPr>
          </a:p>
        </p:txBody>
      </p:sp>
      <p:sp>
        <p:nvSpPr>
          <p:cNvPr id="4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1625628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O" sz="4400" b="0" strike="noStrike" spc="-1">
              <a:latin typeface="Arial"/>
            </a:endParaRPr>
          </a:p>
        </p:txBody>
      </p:sp>
    </p:spTree>
    <p:extLst>
      <p:ext uri="{BB962C8B-B14F-4D97-AF65-F5344CB8AC3E}">
        <p14:creationId xmlns:p14="http://schemas.microsoft.com/office/powerpoint/2010/main" val="2188904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es-CO" sz="3200" b="0" strike="noStrike" spc="-1">
              <a:latin typeface="Arial"/>
            </a:endParaRPr>
          </a:p>
        </p:txBody>
      </p:sp>
    </p:spTree>
    <p:extLst>
      <p:ext uri="{BB962C8B-B14F-4D97-AF65-F5344CB8AC3E}">
        <p14:creationId xmlns:p14="http://schemas.microsoft.com/office/powerpoint/2010/main" val="1340228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O" sz="4400" b="0" strike="noStrike" spc="-1">
              <a:latin typeface="Arial"/>
            </a:endParaRPr>
          </a:p>
        </p:txBody>
      </p:sp>
      <p:sp>
        <p:nvSpPr>
          <p:cNvPr id="5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s-CO" sz="3200" b="0" strike="noStrike" spc="-1">
              <a:latin typeface="Arial"/>
            </a:endParaRPr>
          </a:p>
        </p:txBody>
      </p:sp>
      <p:sp>
        <p:nvSpPr>
          <p:cNvPr id="5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s-CO" sz="3200" b="0" strike="noStrike" spc="-1">
              <a:latin typeface="Arial"/>
            </a:endParaRPr>
          </a:p>
        </p:txBody>
      </p:sp>
      <p:sp>
        <p:nvSpPr>
          <p:cNvPr id="5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3244198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O" sz="4400" b="0" strike="noStrike" spc="-1">
              <a:latin typeface="Arial"/>
            </a:endParaRPr>
          </a:p>
        </p:txBody>
      </p:sp>
      <p:sp>
        <p:nvSpPr>
          <p:cNvPr id="5"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s-CO" sz="3200" b="0" strike="noStrike" spc="-1">
              <a:latin typeface="Arial"/>
            </a:endParaRPr>
          </a:p>
        </p:txBody>
      </p:sp>
    </p:spTree>
    <p:extLst>
      <p:ext uri="{BB962C8B-B14F-4D97-AF65-F5344CB8AC3E}">
        <p14:creationId xmlns:p14="http://schemas.microsoft.com/office/powerpoint/2010/main" val="18432066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O" sz="4400" b="0" strike="noStrike" spc="-1">
              <a:latin typeface="Arial"/>
            </a:endParaRPr>
          </a:p>
        </p:txBody>
      </p:sp>
      <p:sp>
        <p:nvSpPr>
          <p:cNvPr id="5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s-CO" sz="3200" b="0" strike="noStrike" spc="-1">
              <a:latin typeface="Arial"/>
            </a:endParaRPr>
          </a:p>
        </p:txBody>
      </p:sp>
      <p:sp>
        <p:nvSpPr>
          <p:cNvPr id="5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s-CO" sz="3200" b="0" strike="noStrike" spc="-1">
              <a:latin typeface="Arial"/>
            </a:endParaRPr>
          </a:p>
        </p:txBody>
      </p:sp>
      <p:sp>
        <p:nvSpPr>
          <p:cNvPr id="5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476790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O" sz="4400" b="0" strike="noStrike" spc="-1">
              <a:latin typeface="Arial"/>
            </a:endParaRPr>
          </a:p>
        </p:txBody>
      </p:sp>
      <p:sp>
        <p:nvSpPr>
          <p:cNvPr id="6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s-CO" sz="3200" b="0" strike="noStrike" spc="-1">
              <a:latin typeface="Arial"/>
            </a:endParaRPr>
          </a:p>
        </p:txBody>
      </p:sp>
      <p:sp>
        <p:nvSpPr>
          <p:cNvPr id="6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s-CO" sz="3200" b="0" strike="noStrike" spc="-1">
              <a:latin typeface="Arial"/>
            </a:endParaRPr>
          </a:p>
        </p:txBody>
      </p:sp>
      <p:sp>
        <p:nvSpPr>
          <p:cNvPr id="6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2433258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O" sz="4400" b="0" strike="noStrike" spc="-1">
              <a:latin typeface="Arial"/>
            </a:endParaRPr>
          </a:p>
        </p:txBody>
      </p:sp>
      <p:sp>
        <p:nvSpPr>
          <p:cNvPr id="6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s-CO" sz="3200" b="0" strike="noStrike" spc="-1">
              <a:latin typeface="Arial"/>
            </a:endParaRPr>
          </a:p>
        </p:txBody>
      </p:sp>
      <p:sp>
        <p:nvSpPr>
          <p:cNvPr id="6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1673256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O" sz="4400" b="0" strike="noStrike" spc="-1">
              <a:latin typeface="Arial"/>
            </a:endParaRPr>
          </a:p>
        </p:txBody>
      </p:sp>
      <p:sp>
        <p:nvSpPr>
          <p:cNvPr id="6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s-CO" sz="3200" b="0" strike="noStrike" spc="-1">
              <a:latin typeface="Arial"/>
            </a:endParaRPr>
          </a:p>
        </p:txBody>
      </p:sp>
      <p:sp>
        <p:nvSpPr>
          <p:cNvPr id="6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s-CO" sz="3200" b="0" strike="noStrike" spc="-1">
              <a:latin typeface="Arial"/>
            </a:endParaRPr>
          </a:p>
        </p:txBody>
      </p:sp>
      <p:sp>
        <p:nvSpPr>
          <p:cNvPr id="6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s-CO" sz="3200" b="0" strike="noStrike" spc="-1">
              <a:latin typeface="Arial"/>
            </a:endParaRPr>
          </a:p>
        </p:txBody>
      </p:sp>
      <p:sp>
        <p:nvSpPr>
          <p:cNvPr id="7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2087432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O" sz="4400" b="0" strike="noStrike" spc="-1">
              <a:latin typeface="Arial"/>
            </a:endParaRPr>
          </a:p>
        </p:txBody>
      </p:sp>
      <p:sp>
        <p:nvSpPr>
          <p:cNvPr id="7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s-CO" sz="3200" b="0" strike="noStrike" spc="-1">
              <a:latin typeface="Arial"/>
            </a:endParaRPr>
          </a:p>
        </p:txBody>
      </p:sp>
      <p:sp>
        <p:nvSpPr>
          <p:cNvPr id="7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s-CO" sz="3200" b="0" strike="noStrike" spc="-1">
              <a:latin typeface="Arial"/>
            </a:endParaRPr>
          </a:p>
        </p:txBody>
      </p:sp>
      <p:sp>
        <p:nvSpPr>
          <p:cNvPr id="7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s-CO" sz="3200" b="0" strike="noStrike" spc="-1">
              <a:latin typeface="Arial"/>
            </a:endParaRPr>
          </a:p>
        </p:txBody>
      </p:sp>
      <p:sp>
        <p:nvSpPr>
          <p:cNvPr id="7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s-CO" sz="3200" b="0" strike="noStrike" spc="-1">
              <a:latin typeface="Arial"/>
            </a:endParaRPr>
          </a:p>
        </p:txBody>
      </p:sp>
      <p:sp>
        <p:nvSpPr>
          <p:cNvPr id="7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s-CO" sz="3200" b="0" strike="noStrike" spc="-1">
              <a:latin typeface="Arial"/>
            </a:endParaRPr>
          </a:p>
        </p:txBody>
      </p:sp>
      <p:sp>
        <p:nvSpPr>
          <p:cNvPr id="7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1579124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O" sz="4400" b="0" strike="noStrike" spc="-1">
              <a:latin typeface="Arial"/>
            </a:endParaRPr>
          </a:p>
        </p:txBody>
      </p:sp>
      <p:sp>
        <p:nvSpPr>
          <p:cNvPr id="7"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3936245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O" sz="4400" b="0" strike="noStrike" spc="-1">
              <a:latin typeface="Arial"/>
            </a:endParaRPr>
          </a:p>
        </p:txBody>
      </p:sp>
      <p:sp>
        <p:nvSpPr>
          <p:cNvPr id="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s-CO" sz="3200" b="0" strike="noStrike" spc="-1">
              <a:latin typeface="Arial"/>
            </a:endParaRPr>
          </a:p>
        </p:txBody>
      </p:sp>
      <p:sp>
        <p:nvSpPr>
          <p:cNvPr id="1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3290261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O" sz="4400" b="0" strike="noStrike" spc="-1">
              <a:latin typeface="Arial"/>
            </a:endParaRPr>
          </a:p>
        </p:txBody>
      </p:sp>
    </p:spTree>
    <p:extLst>
      <p:ext uri="{BB962C8B-B14F-4D97-AF65-F5344CB8AC3E}">
        <p14:creationId xmlns:p14="http://schemas.microsoft.com/office/powerpoint/2010/main" val="2951210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es-CO" sz="3200" b="0" strike="noStrike" spc="-1">
              <a:latin typeface="Arial"/>
            </a:endParaRPr>
          </a:p>
        </p:txBody>
      </p:sp>
    </p:spTree>
    <p:extLst>
      <p:ext uri="{BB962C8B-B14F-4D97-AF65-F5344CB8AC3E}">
        <p14:creationId xmlns:p14="http://schemas.microsoft.com/office/powerpoint/2010/main" val="2792605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O" sz="4400" b="0" strike="noStrike" spc="-1">
              <a:latin typeface="Arial"/>
            </a:endParaRPr>
          </a:p>
        </p:txBody>
      </p:sp>
      <p:sp>
        <p:nvSpPr>
          <p:cNvPr id="1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s-CO" sz="3200" b="0" strike="noStrike" spc="-1">
              <a:latin typeface="Arial"/>
            </a:endParaRPr>
          </a:p>
        </p:txBody>
      </p:sp>
      <p:sp>
        <p:nvSpPr>
          <p:cNvPr id="1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s-CO" sz="3200" b="0" strike="noStrike" spc="-1">
              <a:latin typeface="Arial"/>
            </a:endParaRPr>
          </a:p>
        </p:txBody>
      </p:sp>
      <p:sp>
        <p:nvSpPr>
          <p:cNvPr id="1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3365107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O" sz="4400" b="0" strike="noStrike" spc="-1">
              <a:latin typeface="Arial"/>
            </a:endParaRPr>
          </a:p>
        </p:txBody>
      </p:sp>
      <p:sp>
        <p:nvSpPr>
          <p:cNvPr id="1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s-CO" sz="3200" b="0" strike="noStrike" spc="-1">
              <a:latin typeface="Arial"/>
            </a:endParaRPr>
          </a:p>
        </p:txBody>
      </p:sp>
      <p:sp>
        <p:nvSpPr>
          <p:cNvPr id="1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s-CO" sz="3200" b="0" strike="noStrike" spc="-1">
              <a:latin typeface="Arial"/>
            </a:endParaRPr>
          </a:p>
        </p:txBody>
      </p:sp>
      <p:sp>
        <p:nvSpPr>
          <p:cNvPr id="20"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2561974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O" sz="4400" b="0" strike="noStrike" spc="-1">
              <a:latin typeface="Arial"/>
            </a:endParaRPr>
          </a:p>
        </p:txBody>
      </p:sp>
      <p:sp>
        <p:nvSpPr>
          <p:cNvPr id="2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s-CO" sz="3200" b="0" strike="noStrike" spc="-1">
              <a:latin typeface="Arial"/>
            </a:endParaRPr>
          </a:p>
        </p:txBody>
      </p:sp>
      <p:sp>
        <p:nvSpPr>
          <p:cNvPr id="2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s-CO" sz="3200" b="0" strike="noStrike" spc="-1">
              <a:latin typeface="Arial"/>
            </a:endParaRPr>
          </a:p>
        </p:txBody>
      </p:sp>
      <p:sp>
        <p:nvSpPr>
          <p:cNvPr id="24"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535501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Imagen 7" descr="Imagen que contiene Interfaz de usuario gráfica&#10;&#10;Descripción generada automáticamente"/>
          <p:cNvPicPr/>
          <p:nvPr/>
        </p:nvPicPr>
        <p:blipFill>
          <a:blip r:embed="rId14"/>
          <a:stretch/>
        </p:blipFill>
        <p:spPr>
          <a:xfrm>
            <a:off x="0" y="0"/>
            <a:ext cx="12189600" cy="6854400"/>
          </a:xfrm>
          <a:prstGeom prst="rect">
            <a:avLst/>
          </a:prstGeom>
          <a:ln>
            <a:noFill/>
          </a:ln>
        </p:spPr>
      </p:pic>
      <p:pic>
        <p:nvPicPr>
          <p:cNvPr id="5" name="Imagen 8" descr="Imagen que contiene Texto&#10;&#10;Descripción generada automáticamente"/>
          <p:cNvPicPr/>
          <p:nvPr/>
        </p:nvPicPr>
        <p:blipFill>
          <a:blip r:embed="rId15"/>
          <a:stretch/>
        </p:blipFill>
        <p:spPr>
          <a:xfrm>
            <a:off x="0" y="0"/>
            <a:ext cx="12189600" cy="6854400"/>
          </a:xfrm>
          <a:prstGeom prst="rect">
            <a:avLst/>
          </a:prstGeom>
          <a:ln>
            <a:noFill/>
          </a:ln>
        </p:spPr>
      </p:pic>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s-CO" sz="4400" b="0" strike="noStrike" spc="-1">
                <a:latin typeface="Arial"/>
              </a:rPr>
              <a:t>Pulse para editar el formato del texto de título</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CO" sz="3200" b="0" strike="noStrike" spc="-1">
                <a:latin typeface="Arial"/>
              </a:rPr>
              <a:t>Pulse para editar el formato de esquema del texto</a:t>
            </a:r>
          </a:p>
          <a:p>
            <a:pPr marL="864000" lvl="1" indent="-324000">
              <a:spcBef>
                <a:spcPts val="1134"/>
              </a:spcBef>
              <a:buClr>
                <a:srgbClr val="000000"/>
              </a:buClr>
              <a:buSzPct val="75000"/>
              <a:buFont typeface="Symbol" charset="2"/>
              <a:buChar char=""/>
            </a:pPr>
            <a:r>
              <a:rPr lang="es-CO" sz="2800" b="0" strike="noStrike" spc="-1">
                <a:latin typeface="Arial"/>
              </a:rPr>
              <a:t>Segundo nivel del esquema</a:t>
            </a:r>
          </a:p>
          <a:p>
            <a:pPr marL="1296000" lvl="2" indent="-288000">
              <a:spcBef>
                <a:spcPts val="850"/>
              </a:spcBef>
              <a:buClr>
                <a:srgbClr val="000000"/>
              </a:buClr>
              <a:buSzPct val="45000"/>
              <a:buFont typeface="Wingdings" charset="2"/>
              <a:buChar char=""/>
            </a:pPr>
            <a:r>
              <a:rPr lang="es-CO" sz="2400" b="0" strike="noStrike" spc="-1">
                <a:latin typeface="Arial"/>
              </a:rPr>
              <a:t>Tercer nivel del esquema</a:t>
            </a:r>
          </a:p>
          <a:p>
            <a:pPr marL="1728000" lvl="3" indent="-216000">
              <a:spcBef>
                <a:spcPts val="567"/>
              </a:spcBef>
              <a:buClr>
                <a:srgbClr val="000000"/>
              </a:buClr>
              <a:buSzPct val="75000"/>
              <a:buFont typeface="Symbol" charset="2"/>
              <a:buChar char=""/>
            </a:pPr>
            <a:r>
              <a:rPr lang="es-CO" sz="2000" b="0" strike="noStrike" spc="-1">
                <a:latin typeface="Arial"/>
              </a:rPr>
              <a:t>Cuarto nivel del esquema</a:t>
            </a:r>
          </a:p>
          <a:p>
            <a:pPr marL="2160000" lvl="4" indent="-216000">
              <a:spcBef>
                <a:spcPts val="283"/>
              </a:spcBef>
              <a:buClr>
                <a:srgbClr val="000000"/>
              </a:buClr>
              <a:buSzPct val="45000"/>
              <a:buFont typeface="Wingdings" charset="2"/>
              <a:buChar char=""/>
            </a:pPr>
            <a:r>
              <a:rPr lang="es-CO" sz="2000" b="0" strike="noStrike" spc="-1">
                <a:latin typeface="Arial"/>
              </a:rPr>
              <a:t>Quinto nivel del esquema</a:t>
            </a:r>
          </a:p>
          <a:p>
            <a:pPr marL="2592000" lvl="5" indent="-216000">
              <a:spcBef>
                <a:spcPts val="283"/>
              </a:spcBef>
              <a:buClr>
                <a:srgbClr val="000000"/>
              </a:buClr>
              <a:buSzPct val="45000"/>
              <a:buFont typeface="Wingdings" charset="2"/>
              <a:buChar char=""/>
            </a:pPr>
            <a:r>
              <a:rPr lang="es-CO" sz="2000" b="0" strike="noStrike" spc="-1">
                <a:latin typeface="Arial"/>
              </a:rPr>
              <a:t>Sexto nivel del esquema</a:t>
            </a:r>
          </a:p>
          <a:p>
            <a:pPr marL="3024000" lvl="6" indent="-216000">
              <a:spcBef>
                <a:spcPts val="283"/>
              </a:spcBef>
              <a:buClr>
                <a:srgbClr val="000000"/>
              </a:buClr>
              <a:buSzPct val="45000"/>
              <a:buFont typeface="Wingdings" charset="2"/>
              <a:buChar char=""/>
            </a:pPr>
            <a:r>
              <a:rPr lang="es-CO" sz="2000" b="0" strike="noStrike" spc="-1">
                <a:latin typeface="Arial"/>
              </a:rPr>
              <a:t>Séptimo nivel del esquema</a:t>
            </a:r>
          </a:p>
        </p:txBody>
      </p:sp>
    </p:spTree>
    <p:extLst>
      <p:ext uri="{BB962C8B-B14F-4D97-AF65-F5344CB8AC3E}">
        <p14:creationId xmlns:p14="http://schemas.microsoft.com/office/powerpoint/2010/main" val="22414463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s-CO" sz="4400" b="0" strike="noStrike" spc="-1">
                <a:latin typeface="Arial"/>
              </a:rPr>
              <a:t>Pulse para editar el formato del texto de título</a:t>
            </a:r>
          </a:p>
        </p:txBody>
      </p:sp>
      <p:sp>
        <p:nvSpPr>
          <p:cNvPr id="41"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CO" sz="3200" b="0" strike="noStrike" spc="-1">
                <a:latin typeface="Arial"/>
              </a:rPr>
              <a:t>Pulse para editar el formato de esquema del texto</a:t>
            </a:r>
          </a:p>
          <a:p>
            <a:pPr marL="864000" lvl="1" indent="-324000">
              <a:spcBef>
                <a:spcPts val="1134"/>
              </a:spcBef>
              <a:buClr>
                <a:srgbClr val="000000"/>
              </a:buClr>
              <a:buSzPct val="75000"/>
              <a:buFont typeface="Symbol" charset="2"/>
              <a:buChar char=""/>
            </a:pPr>
            <a:r>
              <a:rPr lang="es-CO" sz="2800" b="0" strike="noStrike" spc="-1">
                <a:latin typeface="Arial"/>
              </a:rPr>
              <a:t>Segundo nivel del esquema</a:t>
            </a:r>
          </a:p>
          <a:p>
            <a:pPr marL="1296000" lvl="2" indent="-288000">
              <a:spcBef>
                <a:spcPts val="850"/>
              </a:spcBef>
              <a:buClr>
                <a:srgbClr val="000000"/>
              </a:buClr>
              <a:buSzPct val="45000"/>
              <a:buFont typeface="Wingdings" charset="2"/>
              <a:buChar char=""/>
            </a:pPr>
            <a:r>
              <a:rPr lang="es-CO" sz="2400" b="0" strike="noStrike" spc="-1">
                <a:latin typeface="Arial"/>
              </a:rPr>
              <a:t>Tercer nivel del esquema</a:t>
            </a:r>
          </a:p>
          <a:p>
            <a:pPr marL="1728000" lvl="3" indent="-216000">
              <a:spcBef>
                <a:spcPts val="567"/>
              </a:spcBef>
              <a:buClr>
                <a:srgbClr val="000000"/>
              </a:buClr>
              <a:buSzPct val="75000"/>
              <a:buFont typeface="Symbol" charset="2"/>
              <a:buChar char=""/>
            </a:pPr>
            <a:r>
              <a:rPr lang="es-CO" sz="2000" b="0" strike="noStrike" spc="-1">
                <a:latin typeface="Arial"/>
              </a:rPr>
              <a:t>Cuarto nivel del esquema</a:t>
            </a:r>
          </a:p>
          <a:p>
            <a:pPr marL="2160000" lvl="4" indent="-216000">
              <a:spcBef>
                <a:spcPts val="283"/>
              </a:spcBef>
              <a:buClr>
                <a:srgbClr val="000000"/>
              </a:buClr>
              <a:buSzPct val="45000"/>
              <a:buFont typeface="Wingdings" charset="2"/>
              <a:buChar char=""/>
            </a:pPr>
            <a:r>
              <a:rPr lang="es-CO" sz="2000" b="0" strike="noStrike" spc="-1">
                <a:latin typeface="Arial"/>
              </a:rPr>
              <a:t>Quinto nivel del esquema</a:t>
            </a:r>
          </a:p>
          <a:p>
            <a:pPr marL="2592000" lvl="5" indent="-216000">
              <a:spcBef>
                <a:spcPts val="283"/>
              </a:spcBef>
              <a:buClr>
                <a:srgbClr val="000000"/>
              </a:buClr>
              <a:buSzPct val="45000"/>
              <a:buFont typeface="Wingdings" charset="2"/>
              <a:buChar char=""/>
            </a:pPr>
            <a:r>
              <a:rPr lang="es-CO" sz="2000" b="0" strike="noStrike" spc="-1">
                <a:latin typeface="Arial"/>
              </a:rPr>
              <a:t>Sexto nivel del esquema</a:t>
            </a:r>
          </a:p>
          <a:p>
            <a:pPr marL="3024000" lvl="6" indent="-216000">
              <a:spcBef>
                <a:spcPts val="283"/>
              </a:spcBef>
              <a:buClr>
                <a:srgbClr val="000000"/>
              </a:buClr>
              <a:buSzPct val="45000"/>
              <a:buFont typeface="Wingdings" charset="2"/>
              <a:buChar char=""/>
            </a:pPr>
            <a:r>
              <a:rPr lang="es-CO" sz="2000" b="0" strike="noStrike" spc="-1">
                <a:latin typeface="Arial"/>
              </a:rPr>
              <a:t>Séptimo nivel del esquema</a:t>
            </a:r>
          </a:p>
        </p:txBody>
      </p:sp>
    </p:spTree>
    <p:extLst>
      <p:ext uri="{BB962C8B-B14F-4D97-AF65-F5344CB8AC3E}">
        <p14:creationId xmlns:p14="http://schemas.microsoft.com/office/powerpoint/2010/main" val="217863283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hyperlink" Target="https://www.procuraduria.gov.co/portal/ITA.page"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5.xml"/><Relationship Id="rId4" Type="http://schemas.openxmlformats.org/officeDocument/2006/relationships/hyperlink" Target="https://www.procuraduria.gov.co/portal/ITA.pag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8.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6.xml"/><Relationship Id="rId7" Type="http://schemas.openxmlformats.org/officeDocument/2006/relationships/diagramColors" Target="../diagrams/colors1.xml"/><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ustomShape 1"/>
          <p:cNvSpPr/>
          <p:nvPr/>
        </p:nvSpPr>
        <p:spPr>
          <a:xfrm>
            <a:off x="1582608" y="3187545"/>
            <a:ext cx="10360800" cy="3260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3400" b="1" i="0" u="none" strike="noStrike" kern="1200" cap="none" spc="-1" normalizeH="0" baseline="0" noProof="0" dirty="0">
                <a:ln>
                  <a:noFill/>
                </a:ln>
                <a:solidFill>
                  <a:srgbClr val="FFFFFF"/>
                </a:solidFill>
                <a:effectLst/>
                <a:uLnTx/>
                <a:uFillTx/>
                <a:latin typeface="Arial"/>
              </a:rPr>
              <a:t>PROCURADURÍA DELEGADA PARA LA DEFENSA DEL PATRIMONIO PÚBLICO, LA TRANSPARENCIA Y LA INTEGRIDAD</a:t>
            </a:r>
            <a:endParaRPr kumimoji="0" lang="es-CO" sz="3400" b="0" i="0" u="none" strike="noStrike" kern="1200" cap="none" spc="-1" normalizeH="0" baseline="0" noProof="0" dirty="0">
              <a:ln>
                <a:noFill/>
              </a:ln>
              <a:solidFill>
                <a:prstClr val="black"/>
              </a:solidFill>
              <a:effectLst/>
              <a:uLnTx/>
              <a:uFillTx/>
              <a:latin typeface="Arial"/>
            </a:endParaRPr>
          </a:p>
        </p:txBody>
      </p:sp>
    </p:spTree>
    <p:extLst>
      <p:ext uri="{BB962C8B-B14F-4D97-AF65-F5344CB8AC3E}">
        <p14:creationId xmlns:p14="http://schemas.microsoft.com/office/powerpoint/2010/main" val="2848298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ustomShape 1"/>
          <p:cNvSpPr/>
          <p:nvPr/>
        </p:nvSpPr>
        <p:spPr>
          <a:xfrm>
            <a:off x="962640" y="3087720"/>
            <a:ext cx="10360800" cy="3260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lvl="0" algn="r">
              <a:defRPr/>
            </a:pPr>
            <a:r>
              <a:rPr lang="es-ES" sz="3800" b="1" spc="-1" dirty="0">
                <a:solidFill>
                  <a:srgbClr val="FFFFFF"/>
                </a:solidFill>
              </a:rPr>
              <a:t>HERRAMIENTA “</a:t>
            </a:r>
            <a:r>
              <a:rPr lang="es-ES" sz="3800" b="1" i="1" spc="-1" dirty="0">
                <a:solidFill>
                  <a:srgbClr val="FFFFFF"/>
                </a:solidFill>
              </a:rPr>
              <a:t>MATRIZ PARA LA VIGILANCIA DEL CUMPLIMIENTO NORMATIVO DE LA LEY 1712 DE 2014 </a:t>
            </a:r>
          </a:p>
          <a:p>
            <a:pPr lvl="0" algn="r">
              <a:defRPr/>
            </a:pPr>
            <a:r>
              <a:rPr lang="es-ES" sz="3800" b="1" i="1" spc="-1" dirty="0">
                <a:solidFill>
                  <a:srgbClr val="FFFFFF"/>
                </a:solidFill>
              </a:rPr>
              <a:t>-VERSIÓN 2021</a:t>
            </a:r>
            <a:r>
              <a:rPr lang="es-ES" sz="3800" b="1" spc="-1" dirty="0">
                <a:solidFill>
                  <a:srgbClr val="FFFFFF"/>
                </a:solidFill>
              </a:rPr>
              <a:t>”</a:t>
            </a:r>
            <a:endParaRPr kumimoji="0" lang="es-CO" sz="3800" b="0" i="0" u="none" strike="noStrike" kern="1200" cap="none" spc="-1" normalizeH="0" baseline="0" noProof="0" dirty="0">
              <a:ln>
                <a:noFill/>
              </a:ln>
              <a:solidFill>
                <a:prstClr val="black"/>
              </a:solidFill>
              <a:effectLst/>
              <a:uLnTx/>
              <a:uFillTx/>
              <a:latin typeface="Arial"/>
            </a:endParaRPr>
          </a:p>
        </p:txBody>
      </p:sp>
    </p:spTree>
    <p:extLst>
      <p:ext uri="{BB962C8B-B14F-4D97-AF65-F5344CB8AC3E}">
        <p14:creationId xmlns:p14="http://schemas.microsoft.com/office/powerpoint/2010/main" val="3289707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ustomShape 1"/>
          <p:cNvSpPr/>
          <p:nvPr/>
        </p:nvSpPr>
        <p:spPr>
          <a:xfrm>
            <a:off x="10744920" y="6914520"/>
            <a:ext cx="2091600" cy="35136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p:style>
      </p:sp>
      <p:grpSp>
        <p:nvGrpSpPr>
          <p:cNvPr id="208" name="Group 2"/>
          <p:cNvGrpSpPr/>
          <p:nvPr/>
        </p:nvGrpSpPr>
        <p:grpSpPr>
          <a:xfrm>
            <a:off x="0" y="4990414"/>
            <a:ext cx="12188880" cy="1905840"/>
            <a:chOff x="0" y="4941360"/>
            <a:chExt cx="12188880" cy="1905840"/>
          </a:xfrm>
        </p:grpSpPr>
        <p:sp>
          <p:nvSpPr>
            <p:cNvPr id="209" name="CustomShape 3"/>
            <p:cNvSpPr/>
            <p:nvPr/>
          </p:nvSpPr>
          <p:spPr>
            <a:xfrm>
              <a:off x="0" y="4941360"/>
              <a:ext cx="12188880" cy="1905840"/>
            </a:xfrm>
            <a:custGeom>
              <a:avLst/>
              <a:gdLst/>
              <a:ahLst/>
              <a:cxnLst/>
              <a:rect l="l" t="t" r="r" b="b"/>
              <a:pathLst>
                <a:path w="12192000" h="1909138">
                  <a:moveTo>
                    <a:pt x="0" y="0"/>
                  </a:moveTo>
                  <a:lnTo>
                    <a:pt x="227719" y="142350"/>
                  </a:lnTo>
                  <a:cubicBezTo>
                    <a:pt x="1777640" y="1065981"/>
                    <a:pt x="3836554" y="1628919"/>
                    <a:pt x="6096001" y="1628919"/>
                  </a:cubicBezTo>
                  <a:cubicBezTo>
                    <a:pt x="8355448" y="1628919"/>
                    <a:pt x="10414362" y="1065981"/>
                    <a:pt x="11964283" y="142350"/>
                  </a:cubicBezTo>
                  <a:lnTo>
                    <a:pt x="12192000" y="1"/>
                  </a:lnTo>
                  <a:lnTo>
                    <a:pt x="12192000" y="1909138"/>
                  </a:lnTo>
                  <a:lnTo>
                    <a:pt x="0" y="1909138"/>
                  </a:lnTo>
                  <a:lnTo>
                    <a:pt x="0" y="0"/>
                  </a:lnTo>
                  <a:close/>
                </a:path>
              </a:pathLst>
            </a:custGeom>
            <a:solidFill>
              <a:srgbClr val="E8F1F6"/>
            </a:solidFill>
            <a:ln>
              <a:noFill/>
            </a:ln>
          </p:spPr>
          <p:style>
            <a:lnRef idx="0">
              <a:scrgbClr r="0" g="0" b="0"/>
            </a:lnRef>
            <a:fillRef idx="0">
              <a:scrgbClr r="0" g="0" b="0"/>
            </a:fillRef>
            <a:effectRef idx="0">
              <a:scrgbClr r="0" g="0" b="0"/>
            </a:effectRef>
            <a:fontRef idx="minor"/>
          </p:style>
        </p:sp>
        <p:sp>
          <p:nvSpPr>
            <p:cNvPr id="210" name="CustomShape 4"/>
            <p:cNvSpPr/>
            <p:nvPr/>
          </p:nvSpPr>
          <p:spPr>
            <a:xfrm>
              <a:off x="0" y="5556240"/>
              <a:ext cx="12188880" cy="1290960"/>
            </a:xfrm>
            <a:custGeom>
              <a:avLst/>
              <a:gdLst/>
              <a:ahLst/>
              <a:cxnLst/>
              <a:rect l="l" t="t" r="r" b="b"/>
              <a:pathLst>
                <a:path w="12192000" h="1909138">
                  <a:moveTo>
                    <a:pt x="0" y="0"/>
                  </a:moveTo>
                  <a:lnTo>
                    <a:pt x="227719" y="142350"/>
                  </a:lnTo>
                  <a:cubicBezTo>
                    <a:pt x="1777640" y="1065981"/>
                    <a:pt x="3836554" y="1628919"/>
                    <a:pt x="6096001" y="1628919"/>
                  </a:cubicBezTo>
                  <a:cubicBezTo>
                    <a:pt x="8355448" y="1628919"/>
                    <a:pt x="10414362" y="1065981"/>
                    <a:pt x="11964283" y="142350"/>
                  </a:cubicBezTo>
                  <a:lnTo>
                    <a:pt x="12192000" y="1"/>
                  </a:lnTo>
                  <a:lnTo>
                    <a:pt x="12192000" y="1909138"/>
                  </a:lnTo>
                  <a:lnTo>
                    <a:pt x="0" y="1909138"/>
                  </a:lnTo>
                  <a:lnTo>
                    <a:pt x="0" y="0"/>
                  </a:lnTo>
                  <a:close/>
                </a:path>
              </a:pathLst>
            </a:custGeom>
            <a:solidFill>
              <a:srgbClr val="7AC2F9">
                <a:alpha val="11000"/>
              </a:srgbClr>
            </a:solidFill>
            <a:ln>
              <a:noFill/>
            </a:ln>
          </p:spPr>
          <p:style>
            <a:lnRef idx="0">
              <a:scrgbClr r="0" g="0" b="0"/>
            </a:lnRef>
            <a:fillRef idx="0">
              <a:scrgbClr r="0" g="0" b="0"/>
            </a:fillRef>
            <a:effectRef idx="0">
              <a:scrgbClr r="0" g="0" b="0"/>
            </a:effectRef>
            <a:fontRef idx="minor"/>
          </p:style>
        </p:sp>
      </p:grpSp>
      <p:sp>
        <p:nvSpPr>
          <p:cNvPr id="213" name="CustomShape 7"/>
          <p:cNvSpPr/>
          <p:nvPr/>
        </p:nvSpPr>
        <p:spPr>
          <a:xfrm>
            <a:off x="0" y="216000"/>
            <a:ext cx="12188880" cy="861774"/>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spc="-1" dirty="0">
                <a:solidFill>
                  <a:srgbClr val="083D65"/>
                </a:solidFill>
                <a:latin typeface="Segoe UI"/>
              </a:rPr>
              <a:t>¿</a:t>
            </a:r>
            <a:r>
              <a:rPr kumimoji="0" lang="en-US" sz="2800" b="1" i="0" u="none" strike="noStrike" kern="1200" cap="none" spc="-1" normalizeH="0" baseline="0" noProof="0" dirty="0">
                <a:ln>
                  <a:noFill/>
                </a:ln>
                <a:solidFill>
                  <a:srgbClr val="083D65"/>
                </a:solidFill>
                <a:effectLst/>
                <a:uLnTx/>
                <a:uFillTx/>
                <a:latin typeface="Segoe UI"/>
              </a:rPr>
              <a:t>QUÉ ES</a:t>
            </a:r>
            <a:r>
              <a:rPr kumimoji="0" lang="en-US" sz="2800" b="1" i="0" u="none" strike="noStrike" kern="1200" cap="none" spc="-1" normalizeH="0" noProof="0" dirty="0">
                <a:ln>
                  <a:noFill/>
                </a:ln>
                <a:solidFill>
                  <a:srgbClr val="083D65"/>
                </a:solidFill>
                <a:effectLst/>
                <a:uLnTx/>
                <a:uFillTx/>
                <a:latin typeface="Segoe UI"/>
              </a:rPr>
              <a:t> LA NUEVA MATRIZ PARA LA VIGILANCIA DEL CUMPLIMIENTO NORMATIVO? </a:t>
            </a:r>
            <a:endParaRPr kumimoji="0" lang="en-US" sz="2800" b="1" i="0" u="none" strike="noStrike" kern="1200" cap="none" spc="-1" normalizeH="0" baseline="0" noProof="0" dirty="0">
              <a:ln>
                <a:noFill/>
              </a:ln>
              <a:solidFill>
                <a:srgbClr val="083D65"/>
              </a:solidFill>
              <a:effectLst/>
              <a:uLnTx/>
              <a:uFillTx/>
              <a:latin typeface="Segoe UI"/>
            </a:endParaRPr>
          </a:p>
        </p:txBody>
      </p:sp>
      <p:sp>
        <p:nvSpPr>
          <p:cNvPr id="57" name="Rectangle 75">
            <a:extLst>
              <a:ext uri="{FF2B5EF4-FFF2-40B4-BE49-F238E27FC236}">
                <a16:creationId xmlns:a16="http://schemas.microsoft.com/office/drawing/2014/main" id="{1D036292-56CE-4991-A9B3-50D0C2B756F8}"/>
              </a:ext>
            </a:extLst>
          </p:cNvPr>
          <p:cNvSpPr/>
          <p:nvPr>
            <p:custDataLst>
              <p:tags r:id="rId1"/>
            </p:custDataLst>
          </p:nvPr>
        </p:nvSpPr>
        <p:spPr>
          <a:xfrm>
            <a:off x="7845493" y="3377094"/>
            <a:ext cx="1578927"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a:rPr>
              <a:t>01</a:t>
            </a:r>
          </a:p>
        </p:txBody>
      </p:sp>
      <p:sp>
        <p:nvSpPr>
          <p:cNvPr id="3" name="Rectángulo 2"/>
          <p:cNvSpPr/>
          <p:nvPr/>
        </p:nvSpPr>
        <p:spPr>
          <a:xfrm>
            <a:off x="874187" y="1744470"/>
            <a:ext cx="10613513" cy="4616648"/>
          </a:xfrm>
          <a:prstGeom prst="rect">
            <a:avLst/>
          </a:prstGeom>
        </p:spPr>
        <p:txBody>
          <a:bodyPr wrap="square">
            <a:spAutoFit/>
          </a:bodyPr>
          <a:lstStyle/>
          <a:p>
            <a:endParaRPr lang="es-ES" dirty="0"/>
          </a:p>
          <a:p>
            <a:pPr algn="just"/>
            <a:r>
              <a:rPr lang="es-ES" sz="2800" dirty="0"/>
              <a:t>La nueva matriz de cumplimiento normativo de la Ley 1712 de 2014 es una </a:t>
            </a:r>
            <a:r>
              <a:rPr lang="es-ES" sz="2800" b="1" dirty="0"/>
              <a:t>herramienta auxiliar</a:t>
            </a:r>
            <a:r>
              <a:rPr lang="es-ES" sz="2800" dirty="0"/>
              <a:t>, en </a:t>
            </a:r>
            <a:r>
              <a:rPr lang="es-ES" sz="2800" b="1" dirty="0"/>
              <a:t>formato Excel</a:t>
            </a:r>
            <a:r>
              <a:rPr lang="es-ES" sz="2800" dirty="0"/>
              <a:t>,  consecuente con la Resolución 1519 de 2020 del Ministerio de Tecnologías de la Información y Comunicaciones –MinTIC-  que agrega los </a:t>
            </a:r>
            <a:r>
              <a:rPr lang="es-ES" sz="2800" b="1" dirty="0"/>
              <a:t>ítems </a:t>
            </a:r>
            <a:r>
              <a:rPr lang="es-ES" sz="2800" dirty="0"/>
              <a:t>o requisitos necesarios en diversas categorías de la información que legalmente deben ser publicadas por los sujetos obligados especificados en la norma. </a:t>
            </a:r>
          </a:p>
          <a:p>
            <a:pPr algn="just"/>
            <a:endParaRPr lang="es-ES" sz="2800" dirty="0"/>
          </a:p>
          <a:p>
            <a:pPr algn="just"/>
            <a:r>
              <a:rPr lang="es-ES" sz="2800" dirty="0">
                <a:hlinkClick r:id="rId4"/>
              </a:rPr>
              <a:t>https://www.procuraduria.gov.co/portal/ITA.page</a:t>
            </a:r>
            <a:endParaRPr lang="es-ES" sz="2800" dirty="0"/>
          </a:p>
          <a:p>
            <a:pPr algn="just"/>
            <a:endParaRPr lang="es-ES" sz="2400" dirty="0"/>
          </a:p>
        </p:txBody>
      </p:sp>
    </p:spTree>
    <p:extLst>
      <p:ext uri="{BB962C8B-B14F-4D97-AF65-F5344CB8AC3E}">
        <p14:creationId xmlns:p14="http://schemas.microsoft.com/office/powerpoint/2010/main" val="333183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ustomShape 1"/>
          <p:cNvSpPr/>
          <p:nvPr/>
        </p:nvSpPr>
        <p:spPr>
          <a:xfrm>
            <a:off x="10744920" y="6914520"/>
            <a:ext cx="2091600" cy="35136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p:style>
      </p:sp>
      <p:grpSp>
        <p:nvGrpSpPr>
          <p:cNvPr id="208" name="Group 2"/>
          <p:cNvGrpSpPr/>
          <p:nvPr/>
        </p:nvGrpSpPr>
        <p:grpSpPr>
          <a:xfrm>
            <a:off x="0" y="4990414"/>
            <a:ext cx="12188880" cy="1905840"/>
            <a:chOff x="0" y="4941360"/>
            <a:chExt cx="12188880" cy="1905840"/>
          </a:xfrm>
        </p:grpSpPr>
        <p:sp>
          <p:nvSpPr>
            <p:cNvPr id="209" name="CustomShape 3"/>
            <p:cNvSpPr/>
            <p:nvPr/>
          </p:nvSpPr>
          <p:spPr>
            <a:xfrm>
              <a:off x="0" y="4941360"/>
              <a:ext cx="12188880" cy="1905840"/>
            </a:xfrm>
            <a:custGeom>
              <a:avLst/>
              <a:gdLst/>
              <a:ahLst/>
              <a:cxnLst/>
              <a:rect l="l" t="t" r="r" b="b"/>
              <a:pathLst>
                <a:path w="12192000" h="1909138">
                  <a:moveTo>
                    <a:pt x="0" y="0"/>
                  </a:moveTo>
                  <a:lnTo>
                    <a:pt x="227719" y="142350"/>
                  </a:lnTo>
                  <a:cubicBezTo>
                    <a:pt x="1777640" y="1065981"/>
                    <a:pt x="3836554" y="1628919"/>
                    <a:pt x="6096001" y="1628919"/>
                  </a:cubicBezTo>
                  <a:cubicBezTo>
                    <a:pt x="8355448" y="1628919"/>
                    <a:pt x="10414362" y="1065981"/>
                    <a:pt x="11964283" y="142350"/>
                  </a:cubicBezTo>
                  <a:lnTo>
                    <a:pt x="12192000" y="1"/>
                  </a:lnTo>
                  <a:lnTo>
                    <a:pt x="12192000" y="1909138"/>
                  </a:lnTo>
                  <a:lnTo>
                    <a:pt x="0" y="1909138"/>
                  </a:lnTo>
                  <a:lnTo>
                    <a:pt x="0" y="0"/>
                  </a:lnTo>
                  <a:close/>
                </a:path>
              </a:pathLst>
            </a:custGeom>
            <a:solidFill>
              <a:srgbClr val="E8F1F6"/>
            </a:solidFill>
            <a:ln>
              <a:noFill/>
            </a:ln>
          </p:spPr>
          <p:style>
            <a:lnRef idx="0">
              <a:scrgbClr r="0" g="0" b="0"/>
            </a:lnRef>
            <a:fillRef idx="0">
              <a:scrgbClr r="0" g="0" b="0"/>
            </a:fillRef>
            <a:effectRef idx="0">
              <a:scrgbClr r="0" g="0" b="0"/>
            </a:effectRef>
            <a:fontRef idx="minor"/>
          </p:style>
        </p:sp>
        <p:sp>
          <p:nvSpPr>
            <p:cNvPr id="210" name="CustomShape 4"/>
            <p:cNvSpPr/>
            <p:nvPr/>
          </p:nvSpPr>
          <p:spPr>
            <a:xfrm>
              <a:off x="0" y="5556240"/>
              <a:ext cx="12188880" cy="1290960"/>
            </a:xfrm>
            <a:custGeom>
              <a:avLst/>
              <a:gdLst/>
              <a:ahLst/>
              <a:cxnLst/>
              <a:rect l="l" t="t" r="r" b="b"/>
              <a:pathLst>
                <a:path w="12192000" h="1909138">
                  <a:moveTo>
                    <a:pt x="0" y="0"/>
                  </a:moveTo>
                  <a:lnTo>
                    <a:pt x="227719" y="142350"/>
                  </a:lnTo>
                  <a:cubicBezTo>
                    <a:pt x="1777640" y="1065981"/>
                    <a:pt x="3836554" y="1628919"/>
                    <a:pt x="6096001" y="1628919"/>
                  </a:cubicBezTo>
                  <a:cubicBezTo>
                    <a:pt x="8355448" y="1628919"/>
                    <a:pt x="10414362" y="1065981"/>
                    <a:pt x="11964283" y="142350"/>
                  </a:cubicBezTo>
                  <a:lnTo>
                    <a:pt x="12192000" y="1"/>
                  </a:lnTo>
                  <a:lnTo>
                    <a:pt x="12192000" y="1909138"/>
                  </a:lnTo>
                  <a:lnTo>
                    <a:pt x="0" y="1909138"/>
                  </a:lnTo>
                  <a:lnTo>
                    <a:pt x="0" y="0"/>
                  </a:lnTo>
                  <a:close/>
                </a:path>
              </a:pathLst>
            </a:custGeom>
            <a:solidFill>
              <a:srgbClr val="7AC2F9">
                <a:alpha val="11000"/>
              </a:srgbClr>
            </a:solidFill>
            <a:ln>
              <a:noFill/>
            </a:ln>
          </p:spPr>
          <p:style>
            <a:lnRef idx="0">
              <a:scrgbClr r="0" g="0" b="0"/>
            </a:lnRef>
            <a:fillRef idx="0">
              <a:scrgbClr r="0" g="0" b="0"/>
            </a:fillRef>
            <a:effectRef idx="0">
              <a:scrgbClr r="0" g="0" b="0"/>
            </a:effectRef>
            <a:fontRef idx="minor"/>
          </p:style>
        </p:sp>
      </p:grpSp>
      <p:sp>
        <p:nvSpPr>
          <p:cNvPr id="213" name="CustomShape 7"/>
          <p:cNvSpPr/>
          <p:nvPr/>
        </p:nvSpPr>
        <p:spPr>
          <a:xfrm>
            <a:off x="0" y="216000"/>
            <a:ext cx="12188880" cy="1723549"/>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lvl="0" algn="ctr">
              <a:defRPr/>
            </a:pPr>
            <a:r>
              <a:rPr lang="en-US" sz="2800" b="1" spc="-1" dirty="0">
                <a:solidFill>
                  <a:srgbClr val="083D65"/>
                </a:solidFill>
                <a:latin typeface="Segoe UI"/>
              </a:rPr>
              <a:t>INSTRUCTIVO PARA EL DILIGENCIAMIENTO DE LA HERRAMIENTA AUXILIAR </a:t>
            </a:r>
            <a:r>
              <a:rPr lang="es-ES" sz="2800" b="1" spc="-1" dirty="0">
                <a:solidFill>
                  <a:schemeClr val="accent1">
                    <a:lumMod val="50000"/>
                  </a:schemeClr>
                </a:solidFill>
              </a:rPr>
              <a:t>“</a:t>
            </a:r>
            <a:r>
              <a:rPr lang="es-ES" sz="2800" b="1" i="1" spc="-1" dirty="0">
                <a:solidFill>
                  <a:schemeClr val="accent1">
                    <a:lumMod val="50000"/>
                  </a:schemeClr>
                </a:solidFill>
              </a:rPr>
              <a:t>MATRIZ PARA LA VIGILANCIA DEL CUMPLIMIENTO NORMATIVO DE LA LEY 1712 DE 2014 </a:t>
            </a:r>
          </a:p>
          <a:p>
            <a:pPr lvl="0" algn="ctr">
              <a:defRPr/>
            </a:pPr>
            <a:r>
              <a:rPr lang="es-ES" sz="2800" b="1" i="1" spc="-1" dirty="0">
                <a:solidFill>
                  <a:schemeClr val="accent1">
                    <a:lumMod val="50000"/>
                  </a:schemeClr>
                </a:solidFill>
              </a:rPr>
              <a:t>-VERSIÓN 2021</a:t>
            </a:r>
            <a:endParaRPr kumimoji="0" lang="en-US" sz="2800" b="1" i="0" u="none" strike="noStrike" kern="1200" cap="none" spc="-1" normalizeH="0" baseline="0" noProof="0" dirty="0">
              <a:ln>
                <a:noFill/>
              </a:ln>
              <a:solidFill>
                <a:schemeClr val="accent1">
                  <a:lumMod val="50000"/>
                </a:schemeClr>
              </a:solidFill>
              <a:effectLst/>
              <a:uLnTx/>
              <a:uFillTx/>
              <a:latin typeface="Segoe UI"/>
            </a:endParaRPr>
          </a:p>
        </p:txBody>
      </p:sp>
      <p:sp>
        <p:nvSpPr>
          <p:cNvPr id="57" name="Rectangle 75">
            <a:extLst>
              <a:ext uri="{FF2B5EF4-FFF2-40B4-BE49-F238E27FC236}">
                <a16:creationId xmlns:a16="http://schemas.microsoft.com/office/drawing/2014/main" id="{1D036292-56CE-4991-A9B3-50D0C2B756F8}"/>
              </a:ext>
            </a:extLst>
          </p:cNvPr>
          <p:cNvSpPr/>
          <p:nvPr>
            <p:custDataLst>
              <p:tags r:id="rId1"/>
            </p:custDataLst>
          </p:nvPr>
        </p:nvSpPr>
        <p:spPr>
          <a:xfrm>
            <a:off x="7845493" y="3377094"/>
            <a:ext cx="1578927"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a:rPr>
              <a:t>01</a:t>
            </a:r>
          </a:p>
        </p:txBody>
      </p:sp>
      <p:sp>
        <p:nvSpPr>
          <p:cNvPr id="3" name="Rectángulo 2"/>
          <p:cNvSpPr/>
          <p:nvPr/>
        </p:nvSpPr>
        <p:spPr>
          <a:xfrm>
            <a:off x="787683" y="1903267"/>
            <a:ext cx="10613513" cy="4278094"/>
          </a:xfrm>
          <a:prstGeom prst="rect">
            <a:avLst/>
          </a:prstGeom>
        </p:spPr>
        <p:txBody>
          <a:bodyPr wrap="square">
            <a:spAutoFit/>
          </a:bodyPr>
          <a:lstStyle/>
          <a:p>
            <a:pPr algn="just"/>
            <a:endParaRPr lang="es-CO" sz="1600" b="1" dirty="0"/>
          </a:p>
          <a:p>
            <a:pPr algn="just"/>
            <a:r>
              <a:rPr lang="es-CO" sz="1600" b="1" dirty="0"/>
              <a:t>OBJETIVO:</a:t>
            </a:r>
          </a:p>
          <a:p>
            <a:pPr algn="just"/>
            <a:r>
              <a:rPr lang="es-CO" sz="1600" dirty="0"/>
              <a:t> </a:t>
            </a:r>
          </a:p>
          <a:p>
            <a:pPr algn="just"/>
            <a:r>
              <a:rPr lang="es-CO" sz="1600" dirty="0"/>
              <a:t>Indicar las instrucciones para la adecuada interpretación y uso de la herramienta auxiliar “</a:t>
            </a:r>
            <a:r>
              <a:rPr lang="es-CO" sz="1600" b="1" i="1" dirty="0"/>
              <a:t>Matriz para la vigilancia del Cumplimiento Normativo de la Ley 1712 de 2014 -Ver. 2021</a:t>
            </a:r>
            <a:r>
              <a:rPr lang="es-CO" sz="1600" dirty="0"/>
              <a:t>-” diseñada por la Procuraduría General de la Nación, por parte de los sujetos obligados señalados en el artículo 5 de la Ley 1712 de 2014, en función de facilitar la obligación de cumplir con la norma y sus disposiciones normativas asociadas.</a:t>
            </a:r>
          </a:p>
          <a:p>
            <a:pPr algn="just"/>
            <a:endParaRPr lang="es-CO" sz="1600" dirty="0"/>
          </a:p>
          <a:p>
            <a:pPr algn="just"/>
            <a:r>
              <a:rPr lang="es-CO" sz="1600" b="1" dirty="0"/>
              <a:t>ALCANCE: </a:t>
            </a:r>
          </a:p>
          <a:p>
            <a:pPr algn="just"/>
            <a:r>
              <a:rPr lang="es-CO" sz="1600" dirty="0"/>
              <a:t> </a:t>
            </a:r>
          </a:p>
          <a:p>
            <a:pPr algn="just"/>
            <a:r>
              <a:rPr lang="es-CO" sz="1600" dirty="0"/>
              <a:t>Facilitar a los sujetos obligados de la Ley 1712 de 2014 una mejor comprensión de la herramienta y su uso para la revisión, chequeo y corroboración de la publicación efectiva de su información pública en su sitio web, de conformidad a los lineamientos de acceso a la información pública establecidos en la Ley 1712 de 2014 y las disposiciones normativas respectivas.</a:t>
            </a:r>
          </a:p>
          <a:p>
            <a:pPr algn="just"/>
            <a:endParaRPr lang="es-CO" sz="1600" dirty="0"/>
          </a:p>
          <a:p>
            <a:pPr algn="just"/>
            <a:r>
              <a:rPr lang="es-ES" sz="1600" dirty="0">
                <a:hlinkClick r:id="rId4"/>
              </a:rPr>
              <a:t>https://www.procuraduria.gov.co/portal/ITA.page</a:t>
            </a:r>
            <a:endParaRPr lang="es-ES" sz="1600" dirty="0"/>
          </a:p>
          <a:p>
            <a:pPr algn="just"/>
            <a:endParaRPr lang="es-ES" sz="1600" dirty="0"/>
          </a:p>
        </p:txBody>
      </p:sp>
    </p:spTree>
    <p:extLst>
      <p:ext uri="{BB962C8B-B14F-4D97-AF65-F5344CB8AC3E}">
        <p14:creationId xmlns:p14="http://schemas.microsoft.com/office/powerpoint/2010/main" val="222004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ustomShape 1"/>
          <p:cNvSpPr/>
          <p:nvPr/>
        </p:nvSpPr>
        <p:spPr>
          <a:xfrm>
            <a:off x="10744920" y="6914520"/>
            <a:ext cx="2091600" cy="35136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p:style>
      </p:sp>
      <p:grpSp>
        <p:nvGrpSpPr>
          <p:cNvPr id="208" name="Group 2"/>
          <p:cNvGrpSpPr/>
          <p:nvPr/>
        </p:nvGrpSpPr>
        <p:grpSpPr>
          <a:xfrm>
            <a:off x="0" y="4990414"/>
            <a:ext cx="12188880" cy="1905840"/>
            <a:chOff x="0" y="4941360"/>
            <a:chExt cx="12188880" cy="1905840"/>
          </a:xfrm>
        </p:grpSpPr>
        <p:sp>
          <p:nvSpPr>
            <p:cNvPr id="209" name="CustomShape 3"/>
            <p:cNvSpPr/>
            <p:nvPr/>
          </p:nvSpPr>
          <p:spPr>
            <a:xfrm>
              <a:off x="0" y="4941360"/>
              <a:ext cx="12188880" cy="1905840"/>
            </a:xfrm>
            <a:custGeom>
              <a:avLst/>
              <a:gdLst/>
              <a:ahLst/>
              <a:cxnLst/>
              <a:rect l="l" t="t" r="r" b="b"/>
              <a:pathLst>
                <a:path w="12192000" h="1909138">
                  <a:moveTo>
                    <a:pt x="0" y="0"/>
                  </a:moveTo>
                  <a:lnTo>
                    <a:pt x="227719" y="142350"/>
                  </a:lnTo>
                  <a:cubicBezTo>
                    <a:pt x="1777640" y="1065981"/>
                    <a:pt x="3836554" y="1628919"/>
                    <a:pt x="6096001" y="1628919"/>
                  </a:cubicBezTo>
                  <a:cubicBezTo>
                    <a:pt x="8355448" y="1628919"/>
                    <a:pt x="10414362" y="1065981"/>
                    <a:pt x="11964283" y="142350"/>
                  </a:cubicBezTo>
                  <a:lnTo>
                    <a:pt x="12192000" y="1"/>
                  </a:lnTo>
                  <a:lnTo>
                    <a:pt x="12192000" y="1909138"/>
                  </a:lnTo>
                  <a:lnTo>
                    <a:pt x="0" y="1909138"/>
                  </a:lnTo>
                  <a:lnTo>
                    <a:pt x="0" y="0"/>
                  </a:lnTo>
                  <a:close/>
                </a:path>
              </a:pathLst>
            </a:custGeom>
            <a:solidFill>
              <a:srgbClr val="E8F1F6"/>
            </a:solidFill>
            <a:ln>
              <a:noFill/>
            </a:ln>
          </p:spPr>
          <p:style>
            <a:lnRef idx="0">
              <a:scrgbClr r="0" g="0" b="0"/>
            </a:lnRef>
            <a:fillRef idx="0">
              <a:scrgbClr r="0" g="0" b="0"/>
            </a:fillRef>
            <a:effectRef idx="0">
              <a:scrgbClr r="0" g="0" b="0"/>
            </a:effectRef>
            <a:fontRef idx="minor"/>
          </p:style>
        </p:sp>
        <p:sp>
          <p:nvSpPr>
            <p:cNvPr id="210" name="CustomShape 4"/>
            <p:cNvSpPr/>
            <p:nvPr/>
          </p:nvSpPr>
          <p:spPr>
            <a:xfrm>
              <a:off x="0" y="5556240"/>
              <a:ext cx="12188880" cy="1290960"/>
            </a:xfrm>
            <a:custGeom>
              <a:avLst/>
              <a:gdLst/>
              <a:ahLst/>
              <a:cxnLst/>
              <a:rect l="l" t="t" r="r" b="b"/>
              <a:pathLst>
                <a:path w="12192000" h="1909138">
                  <a:moveTo>
                    <a:pt x="0" y="0"/>
                  </a:moveTo>
                  <a:lnTo>
                    <a:pt x="227719" y="142350"/>
                  </a:lnTo>
                  <a:cubicBezTo>
                    <a:pt x="1777640" y="1065981"/>
                    <a:pt x="3836554" y="1628919"/>
                    <a:pt x="6096001" y="1628919"/>
                  </a:cubicBezTo>
                  <a:cubicBezTo>
                    <a:pt x="8355448" y="1628919"/>
                    <a:pt x="10414362" y="1065981"/>
                    <a:pt x="11964283" y="142350"/>
                  </a:cubicBezTo>
                  <a:lnTo>
                    <a:pt x="12192000" y="1"/>
                  </a:lnTo>
                  <a:lnTo>
                    <a:pt x="12192000" y="1909138"/>
                  </a:lnTo>
                  <a:lnTo>
                    <a:pt x="0" y="1909138"/>
                  </a:lnTo>
                  <a:lnTo>
                    <a:pt x="0" y="0"/>
                  </a:lnTo>
                  <a:close/>
                </a:path>
              </a:pathLst>
            </a:custGeom>
            <a:solidFill>
              <a:srgbClr val="7AC2F9">
                <a:alpha val="11000"/>
              </a:srgbClr>
            </a:solidFill>
            <a:ln>
              <a:noFill/>
            </a:ln>
          </p:spPr>
          <p:style>
            <a:lnRef idx="0">
              <a:scrgbClr r="0" g="0" b="0"/>
            </a:lnRef>
            <a:fillRef idx="0">
              <a:scrgbClr r="0" g="0" b="0"/>
            </a:fillRef>
            <a:effectRef idx="0">
              <a:scrgbClr r="0" g="0" b="0"/>
            </a:effectRef>
            <a:fontRef idx="minor"/>
          </p:style>
        </p:sp>
      </p:grpSp>
      <p:sp>
        <p:nvSpPr>
          <p:cNvPr id="10" name="CustomShape 7"/>
          <p:cNvSpPr/>
          <p:nvPr/>
        </p:nvSpPr>
        <p:spPr>
          <a:xfrm>
            <a:off x="3120" y="229224"/>
            <a:ext cx="12188880" cy="430887"/>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spc="-1" dirty="0">
                <a:solidFill>
                  <a:srgbClr val="083D65"/>
                </a:solidFill>
                <a:latin typeface="Segoe UI"/>
              </a:rPr>
              <a:t>DILIGENCIAMIENTO DEL FORMATO- INDICACIONES GENERALES </a:t>
            </a:r>
            <a:endParaRPr kumimoji="0" lang="en-US" sz="2800" b="1" i="0" u="none" strike="noStrike" kern="1200" cap="none" spc="-1" normalizeH="0" baseline="0" noProof="0" dirty="0">
              <a:ln>
                <a:noFill/>
              </a:ln>
              <a:solidFill>
                <a:srgbClr val="083D65"/>
              </a:solidFill>
              <a:effectLst/>
              <a:uLnTx/>
              <a:uFillTx/>
              <a:latin typeface="Segoe UI"/>
            </a:endParaRPr>
          </a:p>
        </p:txBody>
      </p:sp>
      <p:sp>
        <p:nvSpPr>
          <p:cNvPr id="13" name="Flecha: a la derecha 2"/>
          <p:cNvSpPr/>
          <p:nvPr/>
        </p:nvSpPr>
        <p:spPr>
          <a:xfrm rot="5400000">
            <a:off x="2117669" y="2816844"/>
            <a:ext cx="400050" cy="2190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p>
        </p:txBody>
      </p:sp>
      <p:sp>
        <p:nvSpPr>
          <p:cNvPr id="15" name="Flecha: a la derecha 2"/>
          <p:cNvSpPr/>
          <p:nvPr/>
        </p:nvSpPr>
        <p:spPr>
          <a:xfrm rot="16200000">
            <a:off x="6042492" y="4013858"/>
            <a:ext cx="400050" cy="2190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p>
        </p:txBody>
      </p:sp>
      <p:pic>
        <p:nvPicPr>
          <p:cNvPr id="2" name="Imagen 1"/>
          <p:cNvPicPr>
            <a:picLocks noChangeAspect="1"/>
          </p:cNvPicPr>
          <p:nvPr/>
        </p:nvPicPr>
        <p:blipFill>
          <a:blip r:embed="rId3"/>
          <a:stretch>
            <a:fillRect/>
          </a:stretch>
        </p:blipFill>
        <p:spPr>
          <a:xfrm>
            <a:off x="847002" y="2040089"/>
            <a:ext cx="10553879" cy="3446311"/>
          </a:xfrm>
          <a:prstGeom prst="rect">
            <a:avLst/>
          </a:prstGeom>
          <a:ln w="38100">
            <a:solidFill>
              <a:schemeClr val="tx1"/>
            </a:solidFill>
          </a:ln>
        </p:spPr>
      </p:pic>
      <p:sp>
        <p:nvSpPr>
          <p:cNvPr id="14" name="CuadroTexto 13"/>
          <p:cNvSpPr txBox="1"/>
          <p:nvPr/>
        </p:nvSpPr>
        <p:spPr>
          <a:xfrm>
            <a:off x="8095020" y="5303748"/>
            <a:ext cx="369570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S" sz="1200" b="1" i="1" dirty="0"/>
              <a:t>La presente Matriz NO SUSTITUYE EL DILIGENCIAMIENTO DEL ÍNDICE DE TRANSPARENCIA Y ACCESO A LA INFORMACIÓN.</a:t>
            </a:r>
          </a:p>
        </p:txBody>
      </p:sp>
      <p:sp>
        <p:nvSpPr>
          <p:cNvPr id="4" name="CuadroTexto 3"/>
          <p:cNvSpPr txBox="1"/>
          <p:nvPr/>
        </p:nvSpPr>
        <p:spPr>
          <a:xfrm>
            <a:off x="660904" y="1729802"/>
            <a:ext cx="2892955"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S" sz="1200" b="1" dirty="0"/>
              <a:t>“[…]</a:t>
            </a:r>
            <a:r>
              <a:rPr lang="es-ES" sz="1200" b="1" i="1" dirty="0"/>
              <a:t>Cada sujeto obligado debe verificar las obligaciones de divulgación de información que debe cumplir conforme con la normativa que le aplique</a:t>
            </a:r>
            <a:r>
              <a:rPr lang="es-ES" sz="1200" b="1" dirty="0"/>
              <a:t>”</a:t>
            </a:r>
          </a:p>
        </p:txBody>
      </p:sp>
    </p:spTree>
    <p:extLst>
      <p:ext uri="{BB962C8B-B14F-4D97-AF65-F5344CB8AC3E}">
        <p14:creationId xmlns:p14="http://schemas.microsoft.com/office/powerpoint/2010/main" val="3222300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ustomShape 1"/>
          <p:cNvSpPr/>
          <p:nvPr/>
        </p:nvSpPr>
        <p:spPr>
          <a:xfrm>
            <a:off x="10744920" y="6914520"/>
            <a:ext cx="2091600" cy="35136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p:style>
      </p:sp>
      <p:grpSp>
        <p:nvGrpSpPr>
          <p:cNvPr id="208" name="Group 2"/>
          <p:cNvGrpSpPr/>
          <p:nvPr/>
        </p:nvGrpSpPr>
        <p:grpSpPr>
          <a:xfrm>
            <a:off x="0" y="4990414"/>
            <a:ext cx="12188880" cy="1905840"/>
            <a:chOff x="0" y="4941360"/>
            <a:chExt cx="12188880" cy="1905840"/>
          </a:xfrm>
        </p:grpSpPr>
        <p:sp>
          <p:nvSpPr>
            <p:cNvPr id="209" name="CustomShape 3"/>
            <p:cNvSpPr/>
            <p:nvPr/>
          </p:nvSpPr>
          <p:spPr>
            <a:xfrm>
              <a:off x="0" y="4941360"/>
              <a:ext cx="12188880" cy="1905840"/>
            </a:xfrm>
            <a:custGeom>
              <a:avLst/>
              <a:gdLst/>
              <a:ahLst/>
              <a:cxnLst/>
              <a:rect l="l" t="t" r="r" b="b"/>
              <a:pathLst>
                <a:path w="12192000" h="1909138">
                  <a:moveTo>
                    <a:pt x="0" y="0"/>
                  </a:moveTo>
                  <a:lnTo>
                    <a:pt x="227719" y="142350"/>
                  </a:lnTo>
                  <a:cubicBezTo>
                    <a:pt x="1777640" y="1065981"/>
                    <a:pt x="3836554" y="1628919"/>
                    <a:pt x="6096001" y="1628919"/>
                  </a:cubicBezTo>
                  <a:cubicBezTo>
                    <a:pt x="8355448" y="1628919"/>
                    <a:pt x="10414362" y="1065981"/>
                    <a:pt x="11964283" y="142350"/>
                  </a:cubicBezTo>
                  <a:lnTo>
                    <a:pt x="12192000" y="1"/>
                  </a:lnTo>
                  <a:lnTo>
                    <a:pt x="12192000" y="1909138"/>
                  </a:lnTo>
                  <a:lnTo>
                    <a:pt x="0" y="1909138"/>
                  </a:lnTo>
                  <a:lnTo>
                    <a:pt x="0" y="0"/>
                  </a:lnTo>
                  <a:close/>
                </a:path>
              </a:pathLst>
            </a:custGeom>
            <a:solidFill>
              <a:srgbClr val="E8F1F6"/>
            </a:solidFill>
            <a:ln>
              <a:noFill/>
            </a:ln>
          </p:spPr>
          <p:style>
            <a:lnRef idx="0">
              <a:scrgbClr r="0" g="0" b="0"/>
            </a:lnRef>
            <a:fillRef idx="0">
              <a:scrgbClr r="0" g="0" b="0"/>
            </a:fillRef>
            <a:effectRef idx="0">
              <a:scrgbClr r="0" g="0" b="0"/>
            </a:effectRef>
            <a:fontRef idx="minor"/>
          </p:style>
        </p:sp>
        <p:sp>
          <p:nvSpPr>
            <p:cNvPr id="210" name="CustomShape 4"/>
            <p:cNvSpPr/>
            <p:nvPr/>
          </p:nvSpPr>
          <p:spPr>
            <a:xfrm>
              <a:off x="0" y="5556240"/>
              <a:ext cx="12188880" cy="1290960"/>
            </a:xfrm>
            <a:custGeom>
              <a:avLst/>
              <a:gdLst/>
              <a:ahLst/>
              <a:cxnLst/>
              <a:rect l="l" t="t" r="r" b="b"/>
              <a:pathLst>
                <a:path w="12192000" h="1909138">
                  <a:moveTo>
                    <a:pt x="0" y="0"/>
                  </a:moveTo>
                  <a:lnTo>
                    <a:pt x="227719" y="142350"/>
                  </a:lnTo>
                  <a:cubicBezTo>
                    <a:pt x="1777640" y="1065981"/>
                    <a:pt x="3836554" y="1628919"/>
                    <a:pt x="6096001" y="1628919"/>
                  </a:cubicBezTo>
                  <a:cubicBezTo>
                    <a:pt x="8355448" y="1628919"/>
                    <a:pt x="10414362" y="1065981"/>
                    <a:pt x="11964283" y="142350"/>
                  </a:cubicBezTo>
                  <a:lnTo>
                    <a:pt x="12192000" y="1"/>
                  </a:lnTo>
                  <a:lnTo>
                    <a:pt x="12192000" y="1909138"/>
                  </a:lnTo>
                  <a:lnTo>
                    <a:pt x="0" y="1909138"/>
                  </a:lnTo>
                  <a:lnTo>
                    <a:pt x="0" y="0"/>
                  </a:lnTo>
                  <a:close/>
                </a:path>
              </a:pathLst>
            </a:custGeom>
            <a:solidFill>
              <a:srgbClr val="7AC2F9">
                <a:alpha val="11000"/>
              </a:srgbClr>
            </a:solidFill>
            <a:ln>
              <a:noFill/>
            </a:ln>
          </p:spPr>
          <p:style>
            <a:lnRef idx="0">
              <a:scrgbClr r="0" g="0" b="0"/>
            </a:lnRef>
            <a:fillRef idx="0">
              <a:scrgbClr r="0" g="0" b="0"/>
            </a:fillRef>
            <a:effectRef idx="0">
              <a:scrgbClr r="0" g="0" b="0"/>
            </a:effectRef>
            <a:fontRef idx="minor"/>
          </p:style>
        </p:sp>
      </p:grpSp>
      <p:sp>
        <p:nvSpPr>
          <p:cNvPr id="57" name="Rectangle 75">
            <a:extLst>
              <a:ext uri="{FF2B5EF4-FFF2-40B4-BE49-F238E27FC236}">
                <a16:creationId xmlns:a16="http://schemas.microsoft.com/office/drawing/2014/main" id="{1D036292-56CE-4991-A9B3-50D0C2B756F8}"/>
              </a:ext>
            </a:extLst>
          </p:cNvPr>
          <p:cNvSpPr/>
          <p:nvPr>
            <p:custDataLst>
              <p:tags r:id="rId1"/>
            </p:custDataLst>
          </p:nvPr>
        </p:nvSpPr>
        <p:spPr>
          <a:xfrm>
            <a:off x="7845493" y="3377094"/>
            <a:ext cx="1578927"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a:rPr>
              <a:t>01</a:t>
            </a:r>
          </a:p>
        </p:txBody>
      </p:sp>
      <p:sp>
        <p:nvSpPr>
          <p:cNvPr id="10" name="CustomShape 7"/>
          <p:cNvSpPr/>
          <p:nvPr/>
        </p:nvSpPr>
        <p:spPr>
          <a:xfrm>
            <a:off x="3120" y="229224"/>
            <a:ext cx="12188880" cy="430887"/>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defRPr/>
            </a:pPr>
            <a:r>
              <a:rPr lang="en-US" sz="2800" b="1" spc="-1" dirty="0">
                <a:solidFill>
                  <a:srgbClr val="083D65"/>
                </a:solidFill>
                <a:latin typeface="Segoe UI"/>
              </a:rPr>
              <a:t>DILIGENCIAMIENTO DEL FORMATO- </a:t>
            </a:r>
            <a:r>
              <a:rPr lang="es-CO" sz="2800" b="1" spc="-1" dirty="0">
                <a:solidFill>
                  <a:srgbClr val="083D65"/>
                </a:solidFill>
                <a:latin typeface="Segoe UI"/>
              </a:rPr>
              <a:t>EXPLICACIÓN DE LOS CRITERIOS</a:t>
            </a:r>
            <a:endParaRPr lang="en-US" sz="2800" b="1" spc="-1" dirty="0">
              <a:solidFill>
                <a:srgbClr val="083D65"/>
              </a:solidFill>
              <a:latin typeface="Segoe UI"/>
            </a:endParaRPr>
          </a:p>
        </p:txBody>
      </p:sp>
      <p:pic>
        <p:nvPicPr>
          <p:cNvPr id="9" name="Imagen 8"/>
          <p:cNvPicPr>
            <a:picLocks noChangeAspect="1"/>
          </p:cNvPicPr>
          <p:nvPr/>
        </p:nvPicPr>
        <p:blipFill>
          <a:blip r:embed="rId4"/>
          <a:stretch>
            <a:fillRect/>
          </a:stretch>
        </p:blipFill>
        <p:spPr>
          <a:xfrm>
            <a:off x="847002" y="2040089"/>
            <a:ext cx="10553879" cy="3446311"/>
          </a:xfrm>
          <a:prstGeom prst="rect">
            <a:avLst/>
          </a:prstGeom>
          <a:ln w="38100">
            <a:solidFill>
              <a:schemeClr val="tx1"/>
            </a:solidFill>
          </a:ln>
        </p:spPr>
      </p:pic>
    </p:spTree>
    <p:extLst>
      <p:ext uri="{BB962C8B-B14F-4D97-AF65-F5344CB8AC3E}">
        <p14:creationId xmlns:p14="http://schemas.microsoft.com/office/powerpoint/2010/main" val="140479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ustomShape 1"/>
          <p:cNvSpPr/>
          <p:nvPr/>
        </p:nvSpPr>
        <p:spPr>
          <a:xfrm>
            <a:off x="10744920" y="6914520"/>
            <a:ext cx="2091600" cy="35136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p:style>
      </p:sp>
      <p:grpSp>
        <p:nvGrpSpPr>
          <p:cNvPr id="208" name="Group 2"/>
          <p:cNvGrpSpPr/>
          <p:nvPr/>
        </p:nvGrpSpPr>
        <p:grpSpPr>
          <a:xfrm>
            <a:off x="0" y="4990414"/>
            <a:ext cx="12188880" cy="1905840"/>
            <a:chOff x="0" y="4941360"/>
            <a:chExt cx="12188880" cy="1905840"/>
          </a:xfrm>
        </p:grpSpPr>
        <p:sp>
          <p:nvSpPr>
            <p:cNvPr id="209" name="CustomShape 3"/>
            <p:cNvSpPr/>
            <p:nvPr/>
          </p:nvSpPr>
          <p:spPr>
            <a:xfrm>
              <a:off x="0" y="4941360"/>
              <a:ext cx="12188880" cy="1905840"/>
            </a:xfrm>
            <a:custGeom>
              <a:avLst/>
              <a:gdLst/>
              <a:ahLst/>
              <a:cxnLst/>
              <a:rect l="l" t="t" r="r" b="b"/>
              <a:pathLst>
                <a:path w="12192000" h="1909138">
                  <a:moveTo>
                    <a:pt x="0" y="0"/>
                  </a:moveTo>
                  <a:lnTo>
                    <a:pt x="227719" y="142350"/>
                  </a:lnTo>
                  <a:cubicBezTo>
                    <a:pt x="1777640" y="1065981"/>
                    <a:pt x="3836554" y="1628919"/>
                    <a:pt x="6096001" y="1628919"/>
                  </a:cubicBezTo>
                  <a:cubicBezTo>
                    <a:pt x="8355448" y="1628919"/>
                    <a:pt x="10414362" y="1065981"/>
                    <a:pt x="11964283" y="142350"/>
                  </a:cubicBezTo>
                  <a:lnTo>
                    <a:pt x="12192000" y="1"/>
                  </a:lnTo>
                  <a:lnTo>
                    <a:pt x="12192000" y="1909138"/>
                  </a:lnTo>
                  <a:lnTo>
                    <a:pt x="0" y="1909138"/>
                  </a:lnTo>
                  <a:lnTo>
                    <a:pt x="0" y="0"/>
                  </a:lnTo>
                  <a:close/>
                </a:path>
              </a:pathLst>
            </a:custGeom>
            <a:solidFill>
              <a:srgbClr val="E8F1F6"/>
            </a:solidFill>
            <a:ln>
              <a:noFill/>
            </a:ln>
          </p:spPr>
          <p:style>
            <a:lnRef idx="0">
              <a:scrgbClr r="0" g="0" b="0"/>
            </a:lnRef>
            <a:fillRef idx="0">
              <a:scrgbClr r="0" g="0" b="0"/>
            </a:fillRef>
            <a:effectRef idx="0">
              <a:scrgbClr r="0" g="0" b="0"/>
            </a:effectRef>
            <a:fontRef idx="minor"/>
          </p:style>
        </p:sp>
        <p:sp>
          <p:nvSpPr>
            <p:cNvPr id="210" name="CustomShape 4"/>
            <p:cNvSpPr/>
            <p:nvPr/>
          </p:nvSpPr>
          <p:spPr>
            <a:xfrm>
              <a:off x="0" y="5556240"/>
              <a:ext cx="12188880" cy="1290960"/>
            </a:xfrm>
            <a:custGeom>
              <a:avLst/>
              <a:gdLst/>
              <a:ahLst/>
              <a:cxnLst/>
              <a:rect l="l" t="t" r="r" b="b"/>
              <a:pathLst>
                <a:path w="12192000" h="1909138">
                  <a:moveTo>
                    <a:pt x="0" y="0"/>
                  </a:moveTo>
                  <a:lnTo>
                    <a:pt x="227719" y="142350"/>
                  </a:lnTo>
                  <a:cubicBezTo>
                    <a:pt x="1777640" y="1065981"/>
                    <a:pt x="3836554" y="1628919"/>
                    <a:pt x="6096001" y="1628919"/>
                  </a:cubicBezTo>
                  <a:cubicBezTo>
                    <a:pt x="8355448" y="1628919"/>
                    <a:pt x="10414362" y="1065981"/>
                    <a:pt x="11964283" y="142350"/>
                  </a:cubicBezTo>
                  <a:lnTo>
                    <a:pt x="12192000" y="1"/>
                  </a:lnTo>
                  <a:lnTo>
                    <a:pt x="12192000" y="1909138"/>
                  </a:lnTo>
                  <a:lnTo>
                    <a:pt x="0" y="1909138"/>
                  </a:lnTo>
                  <a:lnTo>
                    <a:pt x="0" y="0"/>
                  </a:lnTo>
                  <a:close/>
                </a:path>
              </a:pathLst>
            </a:custGeom>
            <a:solidFill>
              <a:srgbClr val="7AC2F9">
                <a:alpha val="11000"/>
              </a:srgbClr>
            </a:solidFill>
            <a:ln>
              <a:noFill/>
            </a:ln>
          </p:spPr>
          <p:style>
            <a:lnRef idx="0">
              <a:scrgbClr r="0" g="0" b="0"/>
            </a:lnRef>
            <a:fillRef idx="0">
              <a:scrgbClr r="0" g="0" b="0"/>
            </a:fillRef>
            <a:effectRef idx="0">
              <a:scrgbClr r="0" g="0" b="0"/>
            </a:effectRef>
            <a:fontRef idx="minor"/>
          </p:style>
        </p:sp>
      </p:grpSp>
      <p:sp>
        <p:nvSpPr>
          <p:cNvPr id="57" name="Rectangle 75">
            <a:extLst>
              <a:ext uri="{FF2B5EF4-FFF2-40B4-BE49-F238E27FC236}">
                <a16:creationId xmlns:a16="http://schemas.microsoft.com/office/drawing/2014/main" id="{1D036292-56CE-4991-A9B3-50D0C2B756F8}"/>
              </a:ext>
            </a:extLst>
          </p:cNvPr>
          <p:cNvSpPr/>
          <p:nvPr>
            <p:custDataLst>
              <p:tags r:id="rId1"/>
            </p:custDataLst>
          </p:nvPr>
        </p:nvSpPr>
        <p:spPr>
          <a:xfrm>
            <a:off x="7845493" y="3377094"/>
            <a:ext cx="1578927"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a:rPr>
              <a:t>01</a:t>
            </a:r>
          </a:p>
        </p:txBody>
      </p:sp>
      <p:sp>
        <p:nvSpPr>
          <p:cNvPr id="10" name="CustomShape 7"/>
          <p:cNvSpPr/>
          <p:nvPr/>
        </p:nvSpPr>
        <p:spPr>
          <a:xfrm>
            <a:off x="3120" y="229224"/>
            <a:ext cx="12188880" cy="430887"/>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defRPr/>
            </a:pPr>
            <a:r>
              <a:rPr lang="en-US" sz="2800" b="1" spc="-1" dirty="0">
                <a:solidFill>
                  <a:srgbClr val="083D65"/>
                </a:solidFill>
                <a:latin typeface="Segoe UI"/>
              </a:rPr>
              <a:t>DILIGENCIAMIENTO DEL FORMATO- </a:t>
            </a:r>
            <a:r>
              <a:rPr lang="es-CO" sz="2800" b="1" spc="-1" dirty="0">
                <a:solidFill>
                  <a:srgbClr val="083D65"/>
                </a:solidFill>
                <a:latin typeface="Segoe UI"/>
              </a:rPr>
              <a:t>EXPLICACIÓN DE LOS CRITERIOS</a:t>
            </a:r>
            <a:endParaRPr lang="en-US" sz="2800" b="1" spc="-1" dirty="0">
              <a:solidFill>
                <a:srgbClr val="083D65"/>
              </a:solidFill>
              <a:latin typeface="Segoe UI"/>
            </a:endParaRPr>
          </a:p>
        </p:txBody>
      </p:sp>
      <p:pic>
        <p:nvPicPr>
          <p:cNvPr id="6" name="Imagen 5"/>
          <p:cNvPicPr>
            <a:picLocks noChangeAspect="1"/>
          </p:cNvPicPr>
          <p:nvPr/>
        </p:nvPicPr>
        <p:blipFill rotWithShape="1">
          <a:blip r:embed="rId4"/>
          <a:srcRect t="36091"/>
          <a:stretch/>
        </p:blipFill>
        <p:spPr>
          <a:xfrm>
            <a:off x="1241452" y="1848492"/>
            <a:ext cx="9705975" cy="3877647"/>
          </a:xfrm>
          <a:prstGeom prst="rect">
            <a:avLst/>
          </a:prstGeom>
          <a:ln>
            <a:solidFill>
              <a:schemeClr val="tx1"/>
            </a:solidFill>
          </a:ln>
        </p:spPr>
      </p:pic>
    </p:spTree>
    <p:extLst>
      <p:ext uri="{BB962C8B-B14F-4D97-AF65-F5344CB8AC3E}">
        <p14:creationId xmlns:p14="http://schemas.microsoft.com/office/powerpoint/2010/main" val="31462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ustomShape 1"/>
          <p:cNvSpPr/>
          <p:nvPr/>
        </p:nvSpPr>
        <p:spPr>
          <a:xfrm>
            <a:off x="10744920" y="6914520"/>
            <a:ext cx="2091600" cy="35136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p:style>
      </p:sp>
      <p:grpSp>
        <p:nvGrpSpPr>
          <p:cNvPr id="208" name="Group 2"/>
          <p:cNvGrpSpPr/>
          <p:nvPr/>
        </p:nvGrpSpPr>
        <p:grpSpPr>
          <a:xfrm>
            <a:off x="0" y="4990414"/>
            <a:ext cx="12188880" cy="1905840"/>
            <a:chOff x="0" y="4941360"/>
            <a:chExt cx="12188880" cy="1905840"/>
          </a:xfrm>
        </p:grpSpPr>
        <p:sp>
          <p:nvSpPr>
            <p:cNvPr id="209" name="CustomShape 3"/>
            <p:cNvSpPr/>
            <p:nvPr/>
          </p:nvSpPr>
          <p:spPr>
            <a:xfrm>
              <a:off x="0" y="4941360"/>
              <a:ext cx="12188880" cy="1905840"/>
            </a:xfrm>
            <a:custGeom>
              <a:avLst/>
              <a:gdLst/>
              <a:ahLst/>
              <a:cxnLst/>
              <a:rect l="l" t="t" r="r" b="b"/>
              <a:pathLst>
                <a:path w="12192000" h="1909138">
                  <a:moveTo>
                    <a:pt x="0" y="0"/>
                  </a:moveTo>
                  <a:lnTo>
                    <a:pt x="227719" y="142350"/>
                  </a:lnTo>
                  <a:cubicBezTo>
                    <a:pt x="1777640" y="1065981"/>
                    <a:pt x="3836554" y="1628919"/>
                    <a:pt x="6096001" y="1628919"/>
                  </a:cubicBezTo>
                  <a:cubicBezTo>
                    <a:pt x="8355448" y="1628919"/>
                    <a:pt x="10414362" y="1065981"/>
                    <a:pt x="11964283" y="142350"/>
                  </a:cubicBezTo>
                  <a:lnTo>
                    <a:pt x="12192000" y="1"/>
                  </a:lnTo>
                  <a:lnTo>
                    <a:pt x="12192000" y="1909138"/>
                  </a:lnTo>
                  <a:lnTo>
                    <a:pt x="0" y="1909138"/>
                  </a:lnTo>
                  <a:lnTo>
                    <a:pt x="0" y="0"/>
                  </a:lnTo>
                  <a:close/>
                </a:path>
              </a:pathLst>
            </a:custGeom>
            <a:solidFill>
              <a:srgbClr val="E8F1F6"/>
            </a:solidFill>
            <a:ln>
              <a:noFill/>
            </a:ln>
          </p:spPr>
          <p:style>
            <a:lnRef idx="0">
              <a:scrgbClr r="0" g="0" b="0"/>
            </a:lnRef>
            <a:fillRef idx="0">
              <a:scrgbClr r="0" g="0" b="0"/>
            </a:fillRef>
            <a:effectRef idx="0">
              <a:scrgbClr r="0" g="0" b="0"/>
            </a:effectRef>
            <a:fontRef idx="minor"/>
          </p:style>
        </p:sp>
        <p:sp>
          <p:nvSpPr>
            <p:cNvPr id="210" name="CustomShape 4"/>
            <p:cNvSpPr/>
            <p:nvPr/>
          </p:nvSpPr>
          <p:spPr>
            <a:xfrm>
              <a:off x="0" y="5556240"/>
              <a:ext cx="12188880" cy="1290960"/>
            </a:xfrm>
            <a:custGeom>
              <a:avLst/>
              <a:gdLst/>
              <a:ahLst/>
              <a:cxnLst/>
              <a:rect l="l" t="t" r="r" b="b"/>
              <a:pathLst>
                <a:path w="12192000" h="1909138">
                  <a:moveTo>
                    <a:pt x="0" y="0"/>
                  </a:moveTo>
                  <a:lnTo>
                    <a:pt x="227719" y="142350"/>
                  </a:lnTo>
                  <a:cubicBezTo>
                    <a:pt x="1777640" y="1065981"/>
                    <a:pt x="3836554" y="1628919"/>
                    <a:pt x="6096001" y="1628919"/>
                  </a:cubicBezTo>
                  <a:cubicBezTo>
                    <a:pt x="8355448" y="1628919"/>
                    <a:pt x="10414362" y="1065981"/>
                    <a:pt x="11964283" y="142350"/>
                  </a:cubicBezTo>
                  <a:lnTo>
                    <a:pt x="12192000" y="1"/>
                  </a:lnTo>
                  <a:lnTo>
                    <a:pt x="12192000" y="1909138"/>
                  </a:lnTo>
                  <a:lnTo>
                    <a:pt x="0" y="1909138"/>
                  </a:lnTo>
                  <a:lnTo>
                    <a:pt x="0" y="0"/>
                  </a:lnTo>
                  <a:close/>
                </a:path>
              </a:pathLst>
            </a:custGeom>
            <a:solidFill>
              <a:srgbClr val="7AC2F9">
                <a:alpha val="11000"/>
              </a:srgbClr>
            </a:solidFill>
            <a:ln>
              <a:noFill/>
            </a:ln>
          </p:spPr>
          <p:style>
            <a:lnRef idx="0">
              <a:scrgbClr r="0" g="0" b="0"/>
            </a:lnRef>
            <a:fillRef idx="0">
              <a:scrgbClr r="0" g="0" b="0"/>
            </a:fillRef>
            <a:effectRef idx="0">
              <a:scrgbClr r="0" g="0" b="0"/>
            </a:effectRef>
            <a:fontRef idx="minor"/>
          </p:style>
        </p:sp>
      </p:grpSp>
      <p:sp>
        <p:nvSpPr>
          <p:cNvPr id="57" name="Rectangle 75">
            <a:extLst>
              <a:ext uri="{FF2B5EF4-FFF2-40B4-BE49-F238E27FC236}">
                <a16:creationId xmlns:a16="http://schemas.microsoft.com/office/drawing/2014/main" id="{1D036292-56CE-4991-A9B3-50D0C2B756F8}"/>
              </a:ext>
            </a:extLst>
          </p:cNvPr>
          <p:cNvSpPr/>
          <p:nvPr>
            <p:custDataLst>
              <p:tags r:id="rId1"/>
            </p:custDataLst>
          </p:nvPr>
        </p:nvSpPr>
        <p:spPr>
          <a:xfrm>
            <a:off x="7845493" y="3377094"/>
            <a:ext cx="1578927"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a:rPr>
              <a:t>01</a:t>
            </a:r>
          </a:p>
        </p:txBody>
      </p:sp>
      <p:sp>
        <p:nvSpPr>
          <p:cNvPr id="10" name="CustomShape 7"/>
          <p:cNvSpPr/>
          <p:nvPr/>
        </p:nvSpPr>
        <p:spPr>
          <a:xfrm>
            <a:off x="3120" y="229224"/>
            <a:ext cx="12188880" cy="430887"/>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defRPr/>
            </a:pPr>
            <a:r>
              <a:rPr lang="en-US" sz="2800" b="1" spc="-1" dirty="0">
                <a:solidFill>
                  <a:srgbClr val="083D65"/>
                </a:solidFill>
                <a:latin typeface="Segoe UI"/>
              </a:rPr>
              <a:t>DILIGENCIAMIENTO DEL FORMATO- </a:t>
            </a:r>
            <a:r>
              <a:rPr lang="es-CO" sz="2800" b="1" spc="-1" dirty="0">
                <a:solidFill>
                  <a:srgbClr val="083D65"/>
                </a:solidFill>
                <a:latin typeface="Segoe UI"/>
              </a:rPr>
              <a:t>EXPLICACIÓN DE LOS CRITERIOS</a:t>
            </a:r>
            <a:endParaRPr lang="en-US" sz="2800" b="1" spc="-1" dirty="0">
              <a:solidFill>
                <a:srgbClr val="083D65"/>
              </a:solidFill>
              <a:latin typeface="Segoe UI"/>
            </a:endParaRPr>
          </a:p>
        </p:txBody>
      </p:sp>
      <p:pic>
        <p:nvPicPr>
          <p:cNvPr id="11" name="Imagen 10"/>
          <p:cNvPicPr>
            <a:picLocks noChangeAspect="1"/>
          </p:cNvPicPr>
          <p:nvPr/>
        </p:nvPicPr>
        <p:blipFill>
          <a:blip r:embed="rId4"/>
          <a:stretch>
            <a:fillRect/>
          </a:stretch>
        </p:blipFill>
        <p:spPr>
          <a:xfrm>
            <a:off x="1387391" y="709832"/>
            <a:ext cx="9705975" cy="5403919"/>
          </a:xfrm>
          <a:prstGeom prst="rect">
            <a:avLst/>
          </a:prstGeom>
          <a:ln>
            <a:solidFill>
              <a:schemeClr val="tx1"/>
            </a:solidFill>
          </a:ln>
        </p:spPr>
      </p:pic>
    </p:spTree>
    <p:extLst>
      <p:ext uri="{BB962C8B-B14F-4D97-AF65-F5344CB8AC3E}">
        <p14:creationId xmlns:p14="http://schemas.microsoft.com/office/powerpoint/2010/main" val="240518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ustomShape 1"/>
          <p:cNvSpPr/>
          <p:nvPr/>
        </p:nvSpPr>
        <p:spPr>
          <a:xfrm>
            <a:off x="10744920" y="6914520"/>
            <a:ext cx="2091600" cy="35136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p:style>
      </p:sp>
      <p:grpSp>
        <p:nvGrpSpPr>
          <p:cNvPr id="208" name="Group 2"/>
          <p:cNvGrpSpPr/>
          <p:nvPr/>
        </p:nvGrpSpPr>
        <p:grpSpPr>
          <a:xfrm>
            <a:off x="0" y="4990414"/>
            <a:ext cx="12188880" cy="1905840"/>
            <a:chOff x="0" y="4941360"/>
            <a:chExt cx="12188880" cy="1905840"/>
          </a:xfrm>
        </p:grpSpPr>
        <p:sp>
          <p:nvSpPr>
            <p:cNvPr id="209" name="CustomShape 3"/>
            <p:cNvSpPr/>
            <p:nvPr/>
          </p:nvSpPr>
          <p:spPr>
            <a:xfrm>
              <a:off x="0" y="4941360"/>
              <a:ext cx="12188880" cy="1905840"/>
            </a:xfrm>
            <a:custGeom>
              <a:avLst/>
              <a:gdLst/>
              <a:ahLst/>
              <a:cxnLst/>
              <a:rect l="l" t="t" r="r" b="b"/>
              <a:pathLst>
                <a:path w="12192000" h="1909138">
                  <a:moveTo>
                    <a:pt x="0" y="0"/>
                  </a:moveTo>
                  <a:lnTo>
                    <a:pt x="227719" y="142350"/>
                  </a:lnTo>
                  <a:cubicBezTo>
                    <a:pt x="1777640" y="1065981"/>
                    <a:pt x="3836554" y="1628919"/>
                    <a:pt x="6096001" y="1628919"/>
                  </a:cubicBezTo>
                  <a:cubicBezTo>
                    <a:pt x="8355448" y="1628919"/>
                    <a:pt x="10414362" y="1065981"/>
                    <a:pt x="11964283" y="142350"/>
                  </a:cubicBezTo>
                  <a:lnTo>
                    <a:pt x="12192000" y="1"/>
                  </a:lnTo>
                  <a:lnTo>
                    <a:pt x="12192000" y="1909138"/>
                  </a:lnTo>
                  <a:lnTo>
                    <a:pt x="0" y="1909138"/>
                  </a:lnTo>
                  <a:lnTo>
                    <a:pt x="0" y="0"/>
                  </a:lnTo>
                  <a:close/>
                </a:path>
              </a:pathLst>
            </a:custGeom>
            <a:solidFill>
              <a:srgbClr val="E8F1F6"/>
            </a:solidFill>
            <a:ln>
              <a:noFill/>
            </a:ln>
          </p:spPr>
          <p:style>
            <a:lnRef idx="0">
              <a:scrgbClr r="0" g="0" b="0"/>
            </a:lnRef>
            <a:fillRef idx="0">
              <a:scrgbClr r="0" g="0" b="0"/>
            </a:fillRef>
            <a:effectRef idx="0">
              <a:scrgbClr r="0" g="0" b="0"/>
            </a:effectRef>
            <a:fontRef idx="minor"/>
          </p:style>
        </p:sp>
        <p:sp>
          <p:nvSpPr>
            <p:cNvPr id="210" name="CustomShape 4"/>
            <p:cNvSpPr/>
            <p:nvPr/>
          </p:nvSpPr>
          <p:spPr>
            <a:xfrm>
              <a:off x="0" y="5556240"/>
              <a:ext cx="12188880" cy="1290960"/>
            </a:xfrm>
            <a:custGeom>
              <a:avLst/>
              <a:gdLst/>
              <a:ahLst/>
              <a:cxnLst/>
              <a:rect l="l" t="t" r="r" b="b"/>
              <a:pathLst>
                <a:path w="12192000" h="1909138">
                  <a:moveTo>
                    <a:pt x="0" y="0"/>
                  </a:moveTo>
                  <a:lnTo>
                    <a:pt x="227719" y="142350"/>
                  </a:lnTo>
                  <a:cubicBezTo>
                    <a:pt x="1777640" y="1065981"/>
                    <a:pt x="3836554" y="1628919"/>
                    <a:pt x="6096001" y="1628919"/>
                  </a:cubicBezTo>
                  <a:cubicBezTo>
                    <a:pt x="8355448" y="1628919"/>
                    <a:pt x="10414362" y="1065981"/>
                    <a:pt x="11964283" y="142350"/>
                  </a:cubicBezTo>
                  <a:lnTo>
                    <a:pt x="12192000" y="1"/>
                  </a:lnTo>
                  <a:lnTo>
                    <a:pt x="12192000" y="1909138"/>
                  </a:lnTo>
                  <a:lnTo>
                    <a:pt x="0" y="1909138"/>
                  </a:lnTo>
                  <a:lnTo>
                    <a:pt x="0" y="0"/>
                  </a:lnTo>
                  <a:close/>
                </a:path>
              </a:pathLst>
            </a:custGeom>
            <a:solidFill>
              <a:srgbClr val="7AC2F9">
                <a:alpha val="11000"/>
              </a:srgbClr>
            </a:solidFill>
            <a:ln>
              <a:noFill/>
            </a:ln>
          </p:spPr>
          <p:style>
            <a:lnRef idx="0">
              <a:scrgbClr r="0" g="0" b="0"/>
            </a:lnRef>
            <a:fillRef idx="0">
              <a:scrgbClr r="0" g="0" b="0"/>
            </a:fillRef>
            <a:effectRef idx="0">
              <a:scrgbClr r="0" g="0" b="0"/>
            </a:effectRef>
            <a:fontRef idx="minor"/>
          </p:style>
        </p:sp>
      </p:grpSp>
      <p:sp>
        <p:nvSpPr>
          <p:cNvPr id="57" name="Rectangle 75">
            <a:extLst>
              <a:ext uri="{FF2B5EF4-FFF2-40B4-BE49-F238E27FC236}">
                <a16:creationId xmlns:a16="http://schemas.microsoft.com/office/drawing/2014/main" id="{1D036292-56CE-4991-A9B3-50D0C2B756F8}"/>
              </a:ext>
            </a:extLst>
          </p:cNvPr>
          <p:cNvSpPr/>
          <p:nvPr>
            <p:custDataLst>
              <p:tags r:id="rId1"/>
            </p:custDataLst>
          </p:nvPr>
        </p:nvSpPr>
        <p:spPr>
          <a:xfrm>
            <a:off x="7845493" y="3377094"/>
            <a:ext cx="1578927"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a:rPr>
              <a:t>01</a:t>
            </a:r>
          </a:p>
        </p:txBody>
      </p:sp>
      <p:sp>
        <p:nvSpPr>
          <p:cNvPr id="10" name="CustomShape 7"/>
          <p:cNvSpPr/>
          <p:nvPr/>
        </p:nvSpPr>
        <p:spPr>
          <a:xfrm>
            <a:off x="3120" y="229224"/>
            <a:ext cx="12188880" cy="430887"/>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defRPr/>
            </a:pPr>
            <a:r>
              <a:rPr lang="en-US" sz="2800" b="1" spc="-1" dirty="0">
                <a:solidFill>
                  <a:srgbClr val="083D65"/>
                </a:solidFill>
                <a:latin typeface="Segoe UI"/>
              </a:rPr>
              <a:t>DILIGENCIAMIENTO DEL FORMATO- </a:t>
            </a:r>
            <a:r>
              <a:rPr lang="es-CO" sz="2800" b="1" spc="-1" dirty="0">
                <a:solidFill>
                  <a:srgbClr val="083D65"/>
                </a:solidFill>
                <a:latin typeface="Segoe UI"/>
              </a:rPr>
              <a:t>EXPLICACIÓN DE LOS CRITERIOS</a:t>
            </a:r>
            <a:endParaRPr lang="en-US" sz="2800" b="1" spc="-1" dirty="0">
              <a:solidFill>
                <a:srgbClr val="083D65"/>
              </a:solidFill>
              <a:latin typeface="Segoe UI"/>
            </a:endParaRPr>
          </a:p>
        </p:txBody>
      </p:sp>
      <p:pic>
        <p:nvPicPr>
          <p:cNvPr id="3" name="Imagen 2"/>
          <p:cNvPicPr>
            <a:picLocks noChangeAspect="1"/>
          </p:cNvPicPr>
          <p:nvPr/>
        </p:nvPicPr>
        <p:blipFill>
          <a:blip r:embed="rId4"/>
          <a:stretch>
            <a:fillRect/>
          </a:stretch>
        </p:blipFill>
        <p:spPr>
          <a:xfrm>
            <a:off x="842962" y="2043112"/>
            <a:ext cx="10506075" cy="2771775"/>
          </a:xfrm>
          <a:prstGeom prst="rect">
            <a:avLst/>
          </a:prstGeom>
          <a:ln>
            <a:solidFill>
              <a:schemeClr val="tx1"/>
            </a:solidFill>
          </a:ln>
        </p:spPr>
      </p:pic>
    </p:spTree>
    <p:extLst>
      <p:ext uri="{BB962C8B-B14F-4D97-AF65-F5344CB8AC3E}">
        <p14:creationId xmlns:p14="http://schemas.microsoft.com/office/powerpoint/2010/main" val="210382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ustomShape 1"/>
          <p:cNvSpPr/>
          <p:nvPr/>
        </p:nvSpPr>
        <p:spPr>
          <a:xfrm>
            <a:off x="10744920" y="6914520"/>
            <a:ext cx="2091600" cy="35136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p:style>
      </p:sp>
      <p:grpSp>
        <p:nvGrpSpPr>
          <p:cNvPr id="208" name="Group 2"/>
          <p:cNvGrpSpPr/>
          <p:nvPr/>
        </p:nvGrpSpPr>
        <p:grpSpPr>
          <a:xfrm>
            <a:off x="0" y="4990414"/>
            <a:ext cx="12188880" cy="1905840"/>
            <a:chOff x="0" y="4941360"/>
            <a:chExt cx="12188880" cy="1905840"/>
          </a:xfrm>
        </p:grpSpPr>
        <p:sp>
          <p:nvSpPr>
            <p:cNvPr id="209" name="CustomShape 3"/>
            <p:cNvSpPr/>
            <p:nvPr/>
          </p:nvSpPr>
          <p:spPr>
            <a:xfrm>
              <a:off x="0" y="4941360"/>
              <a:ext cx="12188880" cy="1905840"/>
            </a:xfrm>
            <a:custGeom>
              <a:avLst/>
              <a:gdLst/>
              <a:ahLst/>
              <a:cxnLst/>
              <a:rect l="l" t="t" r="r" b="b"/>
              <a:pathLst>
                <a:path w="12192000" h="1909138">
                  <a:moveTo>
                    <a:pt x="0" y="0"/>
                  </a:moveTo>
                  <a:lnTo>
                    <a:pt x="227719" y="142350"/>
                  </a:lnTo>
                  <a:cubicBezTo>
                    <a:pt x="1777640" y="1065981"/>
                    <a:pt x="3836554" y="1628919"/>
                    <a:pt x="6096001" y="1628919"/>
                  </a:cubicBezTo>
                  <a:cubicBezTo>
                    <a:pt x="8355448" y="1628919"/>
                    <a:pt x="10414362" y="1065981"/>
                    <a:pt x="11964283" y="142350"/>
                  </a:cubicBezTo>
                  <a:lnTo>
                    <a:pt x="12192000" y="1"/>
                  </a:lnTo>
                  <a:lnTo>
                    <a:pt x="12192000" y="1909138"/>
                  </a:lnTo>
                  <a:lnTo>
                    <a:pt x="0" y="1909138"/>
                  </a:lnTo>
                  <a:lnTo>
                    <a:pt x="0" y="0"/>
                  </a:lnTo>
                  <a:close/>
                </a:path>
              </a:pathLst>
            </a:custGeom>
            <a:solidFill>
              <a:srgbClr val="E8F1F6"/>
            </a:solidFill>
            <a:ln>
              <a:noFill/>
            </a:ln>
          </p:spPr>
          <p:style>
            <a:lnRef idx="0">
              <a:scrgbClr r="0" g="0" b="0"/>
            </a:lnRef>
            <a:fillRef idx="0">
              <a:scrgbClr r="0" g="0" b="0"/>
            </a:fillRef>
            <a:effectRef idx="0">
              <a:scrgbClr r="0" g="0" b="0"/>
            </a:effectRef>
            <a:fontRef idx="minor"/>
          </p:style>
        </p:sp>
        <p:sp>
          <p:nvSpPr>
            <p:cNvPr id="210" name="CustomShape 4"/>
            <p:cNvSpPr/>
            <p:nvPr/>
          </p:nvSpPr>
          <p:spPr>
            <a:xfrm>
              <a:off x="0" y="5556240"/>
              <a:ext cx="12188880" cy="1290960"/>
            </a:xfrm>
            <a:custGeom>
              <a:avLst/>
              <a:gdLst/>
              <a:ahLst/>
              <a:cxnLst/>
              <a:rect l="l" t="t" r="r" b="b"/>
              <a:pathLst>
                <a:path w="12192000" h="1909138">
                  <a:moveTo>
                    <a:pt x="0" y="0"/>
                  </a:moveTo>
                  <a:lnTo>
                    <a:pt x="227719" y="142350"/>
                  </a:lnTo>
                  <a:cubicBezTo>
                    <a:pt x="1777640" y="1065981"/>
                    <a:pt x="3836554" y="1628919"/>
                    <a:pt x="6096001" y="1628919"/>
                  </a:cubicBezTo>
                  <a:cubicBezTo>
                    <a:pt x="8355448" y="1628919"/>
                    <a:pt x="10414362" y="1065981"/>
                    <a:pt x="11964283" y="142350"/>
                  </a:cubicBezTo>
                  <a:lnTo>
                    <a:pt x="12192000" y="1"/>
                  </a:lnTo>
                  <a:lnTo>
                    <a:pt x="12192000" y="1909138"/>
                  </a:lnTo>
                  <a:lnTo>
                    <a:pt x="0" y="1909138"/>
                  </a:lnTo>
                  <a:lnTo>
                    <a:pt x="0" y="0"/>
                  </a:lnTo>
                  <a:close/>
                </a:path>
              </a:pathLst>
            </a:custGeom>
            <a:solidFill>
              <a:srgbClr val="7AC2F9">
                <a:alpha val="11000"/>
              </a:srgbClr>
            </a:solidFill>
            <a:ln>
              <a:noFill/>
            </a:ln>
          </p:spPr>
          <p:style>
            <a:lnRef idx="0">
              <a:scrgbClr r="0" g="0" b="0"/>
            </a:lnRef>
            <a:fillRef idx="0">
              <a:scrgbClr r="0" g="0" b="0"/>
            </a:fillRef>
            <a:effectRef idx="0">
              <a:scrgbClr r="0" g="0" b="0"/>
            </a:effectRef>
            <a:fontRef idx="minor"/>
          </p:style>
        </p:sp>
      </p:grpSp>
      <p:sp>
        <p:nvSpPr>
          <p:cNvPr id="213" name="CustomShape 7"/>
          <p:cNvSpPr/>
          <p:nvPr/>
        </p:nvSpPr>
        <p:spPr>
          <a:xfrm>
            <a:off x="0" y="216000"/>
            <a:ext cx="12188880" cy="430887"/>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lvl="0" algn="ctr">
              <a:defRPr/>
            </a:pPr>
            <a:r>
              <a:rPr lang="es-ES" sz="2800" b="1" spc="-1" dirty="0">
                <a:solidFill>
                  <a:srgbClr val="083D65"/>
                </a:solidFill>
                <a:latin typeface="Segoe UI"/>
              </a:rPr>
              <a:t>GENERALIDADES DE LOS ANEXOS TÉCNICOS Y SUS ÍTEMS</a:t>
            </a:r>
            <a:endParaRPr kumimoji="0" lang="en-US" sz="2800" b="1" i="0" u="none" strike="noStrike" kern="1200" cap="none" spc="-1" normalizeH="0" baseline="0" noProof="0" dirty="0">
              <a:ln>
                <a:noFill/>
              </a:ln>
              <a:solidFill>
                <a:srgbClr val="083D65"/>
              </a:solidFill>
              <a:effectLst/>
              <a:uLnTx/>
              <a:uFillTx/>
              <a:latin typeface="Segoe UI"/>
            </a:endParaRPr>
          </a:p>
        </p:txBody>
      </p:sp>
      <p:sp>
        <p:nvSpPr>
          <p:cNvPr id="57" name="Rectangle 75">
            <a:extLst>
              <a:ext uri="{FF2B5EF4-FFF2-40B4-BE49-F238E27FC236}">
                <a16:creationId xmlns:a16="http://schemas.microsoft.com/office/drawing/2014/main" id="{1D036292-56CE-4991-A9B3-50D0C2B756F8}"/>
              </a:ext>
            </a:extLst>
          </p:cNvPr>
          <p:cNvSpPr/>
          <p:nvPr>
            <p:custDataLst>
              <p:tags r:id="rId1"/>
            </p:custDataLst>
          </p:nvPr>
        </p:nvSpPr>
        <p:spPr>
          <a:xfrm>
            <a:off x="7845493" y="3377094"/>
            <a:ext cx="1578927"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a:rPr>
              <a:t>01</a:t>
            </a:r>
          </a:p>
        </p:txBody>
      </p:sp>
      <p:sp>
        <p:nvSpPr>
          <p:cNvPr id="3" name="Rectángulo 2"/>
          <p:cNvSpPr/>
          <p:nvPr/>
        </p:nvSpPr>
        <p:spPr>
          <a:xfrm>
            <a:off x="3349256" y="1068770"/>
            <a:ext cx="8208336" cy="4616648"/>
          </a:xfrm>
          <a:prstGeom prst="rect">
            <a:avLst/>
          </a:prstGeom>
        </p:spPr>
        <p:txBody>
          <a:bodyPr wrap="square">
            <a:spAutoFit/>
          </a:bodyPr>
          <a:lstStyle/>
          <a:p>
            <a:pPr marL="285750" indent="-285750" algn="just">
              <a:buFont typeface="Arial" panose="020B0604020202020204" pitchFamily="34" charset="0"/>
              <a:buChar char="•"/>
            </a:pPr>
            <a:r>
              <a:rPr lang="es-ES" sz="1400" dirty="0"/>
              <a:t>Las preguntas que se encuentran contenidas dentro de la herramienta provienen directamente de los lineamientos establecidos en la Resolución 1519 del 2020 y sus cuatro anexos técnicos :  </a:t>
            </a:r>
          </a:p>
          <a:p>
            <a:pPr marL="285750" indent="-285750">
              <a:buFont typeface="Arial" panose="020B0604020202020204" pitchFamily="34" charset="0"/>
              <a:buChar char="•"/>
            </a:pPr>
            <a:endParaRPr lang="es-ES" sz="1400" dirty="0"/>
          </a:p>
          <a:p>
            <a:pPr marL="285750" indent="-285750">
              <a:buFont typeface="Arial" panose="020B0604020202020204" pitchFamily="34" charset="0"/>
              <a:buChar char="•"/>
            </a:pPr>
            <a:r>
              <a:rPr lang="es-ES" sz="1400" dirty="0"/>
              <a:t>Anexo Técnico 1: Directrices de accesibilidad web. </a:t>
            </a:r>
            <a:br>
              <a:rPr lang="es-ES" sz="1400" dirty="0"/>
            </a:br>
            <a:r>
              <a:rPr lang="es-ES" sz="1400" dirty="0"/>
              <a:t>Anexo Técnico 2: Estándares de publicación y divulgación información. </a:t>
            </a:r>
            <a:br>
              <a:rPr lang="es-ES" sz="1400" dirty="0"/>
            </a:br>
            <a:r>
              <a:rPr lang="es-ES" sz="1400" dirty="0"/>
              <a:t>Anexo Técnico 3: Seguridad digital web. </a:t>
            </a:r>
            <a:br>
              <a:rPr lang="es-ES" sz="1400" dirty="0"/>
            </a:br>
            <a:r>
              <a:rPr lang="es-ES" sz="1400" dirty="0"/>
              <a:t>Anexo Técnico 4:  Requisitos mínimos de datos abiertos.  </a:t>
            </a:r>
          </a:p>
          <a:p>
            <a:pPr marL="285750" indent="-285750" algn="just">
              <a:buFont typeface="Arial" panose="020B0604020202020204" pitchFamily="34" charset="0"/>
              <a:buChar char="•"/>
            </a:pPr>
            <a:endParaRPr lang="es-ES" sz="1400" dirty="0"/>
          </a:p>
          <a:p>
            <a:pPr marL="285750" indent="-285750" algn="just">
              <a:buFont typeface="Arial" panose="020B0604020202020204" pitchFamily="34" charset="0"/>
              <a:buChar char="•"/>
            </a:pPr>
            <a:r>
              <a:rPr lang="es-ES" sz="1400" dirty="0"/>
              <a:t>La estructura desagregada de los criterios (</a:t>
            </a:r>
            <a:r>
              <a:rPr lang="es-ES" sz="1400" b="1" dirty="0"/>
              <a:t>niveles, subniveles, ítems, explicación del ítem, normatividad, cumplimiento</a:t>
            </a:r>
            <a:r>
              <a:rPr lang="es-ES" sz="1400" dirty="0"/>
              <a:t>) se basa la presentada por MinTIC en su anexo técnico 2. Esta misma estructuración fue aplicada para adoptar los lineamientos establecidos en los anexos técnicos 1 y 3, para hacer coincidir la forma de visualizar los ítems/preguntas de la resolución de forma unificada.</a:t>
            </a:r>
          </a:p>
          <a:p>
            <a:pPr algn="just"/>
            <a:endParaRPr lang="es-ES" sz="1400" dirty="0"/>
          </a:p>
          <a:p>
            <a:pPr marL="285750" indent="-285750" algn="just">
              <a:buFont typeface="Arial" panose="020B0604020202020204" pitchFamily="34" charset="0"/>
              <a:buChar char="•"/>
            </a:pPr>
            <a:r>
              <a:rPr lang="es-ES" sz="1400" dirty="0"/>
              <a:t> Los lineamientos establecidos en los anexos técnicos 1 y 3 fueron redactados a manera de ítems con la finalidad de aunar los lineamientos de cada anexo técnico en preguntas que sinteticen lo establecido por la normatividad.</a:t>
            </a:r>
          </a:p>
          <a:p>
            <a:pPr algn="just"/>
            <a:endParaRPr lang="es-ES" sz="1400" dirty="0"/>
          </a:p>
          <a:p>
            <a:pPr marL="285750" indent="-285750" algn="just">
              <a:buFont typeface="Arial" panose="020B0604020202020204" pitchFamily="34" charset="0"/>
              <a:buChar char="•"/>
            </a:pPr>
            <a:r>
              <a:rPr lang="es-ES" sz="1400" dirty="0"/>
              <a:t>El anexo técnico 4 -requisitos mínimos de datos abiertos- fue exceptuado de ser transcrito a manera de ítem o pregunta, </a:t>
            </a:r>
            <a:r>
              <a:rPr lang="es-ES" sz="1400" b="1" dirty="0"/>
              <a:t>ya que los mimos son aplicados para los ítems o preguntas especificados en el Anexo Técnico 2, en su nivel 7 – datos abiertos-</a:t>
            </a:r>
            <a:r>
              <a:rPr lang="es-ES" sz="1400" dirty="0"/>
              <a:t>. </a:t>
            </a:r>
          </a:p>
        </p:txBody>
      </p:sp>
      <p:sp>
        <p:nvSpPr>
          <p:cNvPr id="9" name="CustomShape 7"/>
          <p:cNvSpPr/>
          <p:nvPr/>
        </p:nvSpPr>
        <p:spPr>
          <a:xfrm>
            <a:off x="435734" y="1754372"/>
            <a:ext cx="2754034" cy="2009554"/>
          </a:xfrm>
          <a:prstGeom prst="rect">
            <a:avLst/>
          </a:prstGeom>
          <a:solidFill>
            <a:schemeClr val="bg1"/>
          </a:solidFill>
        </p:spPr>
        <p:style>
          <a:lnRef idx="0">
            <a:scrgbClr r="0" g="0" b="0"/>
          </a:lnRef>
          <a:fillRef idx="0">
            <a:scrgbClr r="0" g="0" b="0"/>
          </a:fillRef>
          <a:effectRef idx="0">
            <a:scrgbClr r="0" g="0" b="0"/>
          </a:effectRef>
          <a:fontRef idx="minor"/>
        </p:style>
        <p:txBody>
          <a:bodyPr vert="horz" lIns="91440" tIns="45720" rIns="91440" bIns="45720" rtlCol="0">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2500" b="1" i="0" u="none" strike="noStrike" kern="1200" cap="none" spc="-1" normalizeH="0" baseline="0" noProof="0" dirty="0">
              <a:ln>
                <a:noFill/>
              </a:ln>
              <a:solidFill>
                <a:srgbClr val="083D65"/>
              </a:solidFill>
              <a:effectLst/>
              <a:uLnTx/>
              <a:uFillTx/>
              <a:latin typeface="Segoe UI"/>
            </a:endParaRPr>
          </a:p>
          <a:p>
            <a:pPr marR="0" lvl="0" algn="l" defTabSz="914400" rtl="0" eaLnBrk="1" fontAlgn="auto" latinLnBrk="0" hangingPunct="1">
              <a:lnSpc>
                <a:spcPct val="90000"/>
              </a:lnSpc>
              <a:spcBef>
                <a:spcPct val="0"/>
              </a:spcBef>
              <a:spcAft>
                <a:spcPts val="600"/>
              </a:spcAft>
              <a:buClrTx/>
              <a:buSzTx/>
              <a:tabLst/>
              <a:defRPr/>
            </a:pPr>
            <a:r>
              <a:rPr kumimoji="0" lang="en-US" sz="2500" b="1" i="0" u="none" strike="noStrike" kern="1200" cap="none" spc="-1" normalizeH="0" baseline="0" noProof="0" dirty="0">
                <a:ln>
                  <a:noFill/>
                </a:ln>
                <a:solidFill>
                  <a:srgbClr val="083D65"/>
                </a:solidFill>
                <a:effectLst/>
                <a:uLnTx/>
                <a:uFillTx/>
                <a:latin typeface="Segoe UI"/>
              </a:rPr>
              <a:t>NIVELES: 15</a:t>
            </a:r>
          </a:p>
          <a:p>
            <a:pPr marR="0" lvl="0" algn="l" defTabSz="914400" rtl="0" eaLnBrk="1" fontAlgn="auto" latinLnBrk="0" hangingPunct="1">
              <a:lnSpc>
                <a:spcPct val="90000"/>
              </a:lnSpc>
              <a:spcBef>
                <a:spcPct val="0"/>
              </a:spcBef>
              <a:spcAft>
                <a:spcPts val="600"/>
              </a:spcAft>
              <a:buClrTx/>
              <a:buSzTx/>
              <a:tabLst/>
              <a:defRPr/>
            </a:pPr>
            <a:r>
              <a:rPr kumimoji="0" lang="en-US" sz="2500" b="1" i="0" u="none" strike="noStrike" kern="1200" cap="none" spc="-1" normalizeH="0" baseline="0" noProof="0" dirty="0">
                <a:ln>
                  <a:noFill/>
                </a:ln>
                <a:solidFill>
                  <a:srgbClr val="083D65"/>
                </a:solidFill>
                <a:effectLst/>
                <a:uLnTx/>
                <a:uFillTx/>
                <a:latin typeface="Segoe UI"/>
              </a:rPr>
              <a:t>SUBNIVELES: 48 </a:t>
            </a:r>
          </a:p>
          <a:p>
            <a:pPr marR="0" lvl="0" algn="l" defTabSz="914400" rtl="0" eaLnBrk="1" fontAlgn="auto" latinLnBrk="0" hangingPunct="1">
              <a:lnSpc>
                <a:spcPct val="90000"/>
              </a:lnSpc>
              <a:spcBef>
                <a:spcPct val="0"/>
              </a:spcBef>
              <a:spcAft>
                <a:spcPts val="600"/>
              </a:spcAft>
              <a:buClrTx/>
              <a:buSzTx/>
              <a:tabLst/>
              <a:defRPr/>
            </a:pPr>
            <a:r>
              <a:rPr kumimoji="0" lang="en-US" sz="2500" b="1" i="0" u="none" strike="noStrike" kern="1200" cap="none" spc="-1" normalizeH="0" baseline="0" noProof="0" dirty="0">
                <a:ln>
                  <a:noFill/>
                </a:ln>
                <a:solidFill>
                  <a:srgbClr val="083D65"/>
                </a:solidFill>
                <a:effectLst/>
                <a:uLnTx/>
                <a:uFillTx/>
                <a:latin typeface="Segoe UI"/>
              </a:rPr>
              <a:t>ÍTEMS: </a:t>
            </a:r>
            <a:r>
              <a:rPr kumimoji="0" lang="en-US" sz="2500" b="1" i="0" u="none" strike="noStrike" kern="1200" cap="none" spc="-1" normalizeH="0" baseline="0" noProof="0" dirty="0">
                <a:ln>
                  <a:noFill/>
                </a:ln>
                <a:solidFill>
                  <a:srgbClr val="FF0000"/>
                </a:solidFill>
                <a:effectLst/>
                <a:uLnTx/>
                <a:uFillTx/>
                <a:latin typeface="Arial"/>
              </a:rPr>
              <a:t>239</a:t>
            </a:r>
          </a:p>
          <a:p>
            <a:pPr marR="0" lvl="0" algn="l" defTabSz="914400" rtl="0" eaLnBrk="1" fontAlgn="auto" latinLnBrk="0" hangingPunct="1">
              <a:lnSpc>
                <a:spcPct val="90000"/>
              </a:lnSpc>
              <a:spcBef>
                <a:spcPct val="0"/>
              </a:spcBef>
              <a:spcAft>
                <a:spcPts val="600"/>
              </a:spcAft>
              <a:buClrTx/>
              <a:buSzTx/>
              <a:tabLst/>
              <a:defRPr/>
            </a:pPr>
            <a:endParaRPr kumimoji="0" lang="en-US" sz="4000" b="1" i="0" u="none" strike="noStrike" kern="1200" cap="none" spc="-1" normalizeH="0" baseline="0" noProof="0" dirty="0">
              <a:ln>
                <a:noFill/>
              </a:ln>
              <a:solidFill>
                <a:prstClr val="black"/>
              </a:solidFill>
              <a:effectLst/>
              <a:uLnTx/>
              <a:uFillTx/>
              <a:latin typeface="Arial"/>
            </a:endParaRPr>
          </a:p>
          <a:p>
            <a:pPr marL="0"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endParaRPr kumimoji="0" lang="en-US" sz="2000" b="1" i="0" u="none" strike="noStrike" kern="1200" cap="none" spc="-1" normalizeH="0" baseline="0" noProof="0" dirty="0">
              <a:ln>
                <a:noFill/>
              </a:ln>
              <a:solidFill>
                <a:prstClr val="black"/>
              </a:solidFill>
              <a:effectLst/>
              <a:uLnTx/>
              <a:uFillTx/>
              <a:latin typeface="Arial"/>
            </a:endParaRPr>
          </a:p>
        </p:txBody>
      </p:sp>
    </p:spTree>
    <p:extLst>
      <p:ext uri="{BB962C8B-B14F-4D97-AF65-F5344CB8AC3E}">
        <p14:creationId xmlns:p14="http://schemas.microsoft.com/office/powerpoint/2010/main" val="3701350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ustomShape 1"/>
          <p:cNvSpPr/>
          <p:nvPr/>
        </p:nvSpPr>
        <p:spPr>
          <a:xfrm>
            <a:off x="-3083380" y="3910063"/>
            <a:ext cx="2091600" cy="35136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p:style>
      </p:sp>
      <p:sp>
        <p:nvSpPr>
          <p:cNvPr id="213" name="CustomShape 7"/>
          <p:cNvSpPr/>
          <p:nvPr/>
        </p:nvSpPr>
        <p:spPr>
          <a:xfrm>
            <a:off x="66888" y="182479"/>
            <a:ext cx="12188880" cy="430887"/>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1" normalizeH="0" baseline="0" noProof="0" dirty="0">
                <a:ln>
                  <a:noFill/>
                </a:ln>
                <a:solidFill>
                  <a:srgbClr val="083D65"/>
                </a:solidFill>
                <a:effectLst/>
                <a:uLnTx/>
                <a:uFillTx/>
                <a:latin typeface="Segoe UI"/>
              </a:rPr>
              <a:t>ANEXO</a:t>
            </a:r>
            <a:r>
              <a:rPr kumimoji="0" lang="en-US" sz="2800" b="1" i="0" u="none" strike="noStrike" kern="1200" cap="none" spc="-1" normalizeH="0" noProof="0" dirty="0">
                <a:ln>
                  <a:noFill/>
                </a:ln>
                <a:solidFill>
                  <a:srgbClr val="083D65"/>
                </a:solidFill>
                <a:effectLst/>
                <a:uLnTx/>
                <a:uFillTx/>
                <a:latin typeface="Segoe UI"/>
              </a:rPr>
              <a:t> TÉCNICO 1. </a:t>
            </a:r>
            <a:r>
              <a:rPr kumimoji="0" lang="en-US" sz="2800" b="1" i="0" u="none" strike="noStrike" kern="1200" cap="none" spc="-1" normalizeH="0" baseline="0" noProof="0" dirty="0">
                <a:ln>
                  <a:noFill/>
                </a:ln>
                <a:solidFill>
                  <a:srgbClr val="083D65"/>
                </a:solidFill>
                <a:effectLst/>
                <a:uLnTx/>
                <a:uFillTx/>
                <a:latin typeface="Segoe UI"/>
              </a:rPr>
              <a:t>ACCESIBILIDAD WEB</a:t>
            </a:r>
          </a:p>
        </p:txBody>
      </p:sp>
      <p:pic>
        <p:nvPicPr>
          <p:cNvPr id="5" name="Imagen 4" descr="Imagen que contiene Texto&#10;&#10;Descripción generada automáticamente">
            <a:extLst>
              <a:ext uri="{FF2B5EF4-FFF2-40B4-BE49-F238E27FC236}">
                <a16:creationId xmlns:a16="http://schemas.microsoft.com/office/drawing/2014/main" id="{719754C1-A2D5-4B10-B4A9-4F96F4D818C3}"/>
              </a:ext>
            </a:extLst>
          </p:cNvPr>
          <p:cNvPicPr>
            <a:picLocks noChangeAspect="1"/>
          </p:cNvPicPr>
          <p:nvPr/>
        </p:nvPicPr>
        <p:blipFill rotWithShape="1">
          <a:blip r:embed="rId3"/>
          <a:srcRect t="-1" r="2055" b="447"/>
          <a:stretch/>
        </p:blipFill>
        <p:spPr>
          <a:xfrm>
            <a:off x="481131" y="1412490"/>
            <a:ext cx="3386019" cy="4388235"/>
          </a:xfrm>
          <a:prstGeom prst="rect">
            <a:avLst/>
          </a:prstGeom>
          <a:ln w="38100">
            <a:solidFill>
              <a:schemeClr val="tx1"/>
            </a:solidFill>
          </a:ln>
        </p:spPr>
      </p:pic>
      <p:sp>
        <p:nvSpPr>
          <p:cNvPr id="3" name="CuadroTexto 2"/>
          <p:cNvSpPr txBox="1"/>
          <p:nvPr/>
        </p:nvSpPr>
        <p:spPr>
          <a:xfrm>
            <a:off x="4623435" y="1412490"/>
            <a:ext cx="6724650" cy="3970318"/>
          </a:xfrm>
          <a:prstGeom prst="rect">
            <a:avLst/>
          </a:prstGeom>
          <a:noFill/>
        </p:spPr>
        <p:txBody>
          <a:bodyPr wrap="square" rtlCol="0">
            <a:spAutoFit/>
          </a:bodyPr>
          <a:lstStyle/>
          <a:p>
            <a:r>
              <a:rPr lang="es-ES" b="1" dirty="0"/>
              <a:t>Descripción general</a:t>
            </a:r>
          </a:p>
          <a:p>
            <a:endParaRPr lang="es-ES" dirty="0"/>
          </a:p>
          <a:p>
            <a:pPr algn="just"/>
            <a:r>
              <a:rPr lang="es-ES" dirty="0"/>
              <a:t>El Anexo Técnico 1 de la Resolución 1519 de 2020 desarrolla lo señalado en el artículo 8 de la Ley 1712 de 2014 denominado “Criterio diferencial de Accesibilidad”, así mismo, lo señalado por la Ley 1618 de 2013 –“por medio de la cual se establecen las disposiciones para garantizar el pleno ejercicio de los derechos de las personas con discapacidad”.</a:t>
            </a:r>
          </a:p>
          <a:p>
            <a:pPr algn="just"/>
            <a:endParaRPr lang="es-ES" dirty="0"/>
          </a:p>
          <a:p>
            <a:pPr algn="just"/>
            <a:r>
              <a:rPr lang="es-ES" dirty="0"/>
              <a:t>Este anexó se estructuró bajo un mecanismo de agregación que simplifica los 32 criterios de accesibilidad, para que su evaluación se haga por medio de </a:t>
            </a:r>
            <a:r>
              <a:rPr lang="es-ES" b="1" dirty="0"/>
              <a:t>nueve macro - preguntas </a:t>
            </a:r>
            <a:r>
              <a:rPr lang="es-ES" dirty="0"/>
              <a:t>que se traducen, a su vez, en los </a:t>
            </a:r>
            <a:r>
              <a:rPr lang="es-ES" b="1" dirty="0"/>
              <a:t>primeros ítems a diligenciar en la nueva matriz.</a:t>
            </a:r>
            <a:endParaRPr lang="es-CO" b="1" dirty="0"/>
          </a:p>
        </p:txBody>
      </p:sp>
    </p:spTree>
    <p:extLst>
      <p:ext uri="{BB962C8B-B14F-4D97-AF65-F5344CB8AC3E}">
        <p14:creationId xmlns:p14="http://schemas.microsoft.com/office/powerpoint/2010/main" val="10941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2"/>
          <p:cNvSpPr/>
          <p:nvPr/>
        </p:nvSpPr>
        <p:spPr>
          <a:xfrm>
            <a:off x="3120" y="97835"/>
            <a:ext cx="12188880" cy="9971961"/>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2800" b="1" i="0" u="none" strike="noStrike" kern="1200" cap="none" spc="-1" normalizeH="0" baseline="0" noProof="0" dirty="0">
              <a:ln>
                <a:noFill/>
              </a:ln>
              <a:solidFill>
                <a:srgbClr val="083D65"/>
              </a:solidFill>
              <a:effectLst/>
              <a:uLnTx/>
              <a:uFillTx/>
              <a:latin typeface="Segoe UI"/>
              <a:ea typeface="DejaVu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1" normalizeH="0" baseline="0" noProof="0" dirty="0">
                <a:ln>
                  <a:noFill/>
                </a:ln>
                <a:solidFill>
                  <a:srgbClr val="083D65"/>
                </a:solidFill>
                <a:effectLst/>
                <a:uLnTx/>
                <a:uFillTx/>
                <a:latin typeface="Segoe UI"/>
                <a:ea typeface="DejaVu Sans"/>
              </a:rPr>
              <a:t>GRUPO DE TRABAJO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2400" b="1" i="0" u="none" strike="noStrike" kern="1200" cap="none" spc="-1" normalizeH="0" baseline="0" noProof="0" dirty="0">
              <a:ln>
                <a:noFill/>
              </a:ln>
              <a:solidFill>
                <a:srgbClr val="083D65"/>
              </a:solidFill>
              <a:effectLst/>
              <a:uLnTx/>
              <a:uFillTx/>
              <a:latin typeface="Segoe UI"/>
              <a:ea typeface="DejaVu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400" b="0" i="0" u="none" strike="noStrike" kern="1200" cap="none" spc="-1" normalizeH="0" baseline="0" noProof="0" dirty="0">
                <a:ln>
                  <a:noFill/>
                </a:ln>
                <a:solidFill>
                  <a:srgbClr val="083D65"/>
                </a:solidFill>
                <a:effectLst/>
                <a:uLnTx/>
                <a:uFillTx/>
                <a:latin typeface="Segoe UI"/>
                <a:ea typeface="DejaVu Sans"/>
              </a:rPr>
              <a:t>	PROCURADURÍA DELEGADA PARA LA DEFENSA DEL PATRIMONIO PÚBLICO, LA TRASNPARENCIA Y LA INTEGRIDAD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2800" b="0" i="0" u="none" strike="noStrike" kern="1200" cap="none" spc="-1" normalizeH="0" baseline="0" noProof="0" dirty="0">
              <a:ln>
                <a:noFill/>
              </a:ln>
              <a:solidFill>
                <a:srgbClr val="083D65"/>
              </a:solidFill>
              <a:effectLst/>
              <a:uLnTx/>
              <a:uFillTx/>
              <a:latin typeface="Segoe UI"/>
              <a:ea typeface="DejaVu San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2800" b="0" i="0" u="none" strike="noStrike" kern="1200" cap="none" spc="-1" normalizeH="0" baseline="0" noProof="0" dirty="0">
              <a:ln>
                <a:noFill/>
              </a:ln>
              <a:solidFill>
                <a:srgbClr val="083D65"/>
              </a:solidFill>
              <a:effectLst/>
              <a:uLnTx/>
              <a:uFillTx/>
              <a:latin typeface="Segoe UI"/>
              <a:ea typeface="DejaVu San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2800" b="0" i="0" u="none" strike="noStrike" kern="1200" cap="none" spc="-1" normalizeH="0" baseline="0" noProof="0" dirty="0">
                <a:ln>
                  <a:noFill/>
                </a:ln>
                <a:solidFill>
                  <a:srgbClr val="083D65"/>
                </a:solidFill>
                <a:effectLst/>
                <a:uLnTx/>
                <a:uFillTx/>
                <a:latin typeface="Segoe UI"/>
                <a:ea typeface="DejaVu Sans"/>
              </a:rPr>
              <a:t>	</a:t>
            </a:r>
            <a:r>
              <a:rPr kumimoji="0" lang="es-CO" sz="2000" b="0" i="0" u="none" strike="noStrike" kern="1200" cap="none" spc="-1" normalizeH="0" baseline="0" noProof="0" dirty="0">
                <a:ln>
                  <a:noFill/>
                </a:ln>
                <a:solidFill>
                  <a:srgbClr val="083D65"/>
                </a:solidFill>
                <a:effectLst/>
                <a:uLnTx/>
                <a:uFillTx/>
                <a:latin typeface="Segoe UI"/>
                <a:ea typeface="DejaVu Sans"/>
              </a:rPr>
              <a:t>Procuradora Delegada: 				Dra. Rosa Elvira Gómez Lugo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2000" b="0" i="0" u="none" strike="noStrike" kern="1200" cap="none" spc="-1" normalizeH="0" baseline="0" noProof="0" dirty="0">
              <a:ln>
                <a:noFill/>
              </a:ln>
              <a:solidFill>
                <a:srgbClr val="083D65"/>
              </a:solidFill>
              <a:effectLst/>
              <a:uLnTx/>
              <a:uFillTx/>
              <a:latin typeface="Segoe UI"/>
              <a:ea typeface="DejaVu San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CO" sz="2000" spc="-1" dirty="0">
                <a:solidFill>
                  <a:srgbClr val="083D65"/>
                </a:solidFill>
                <a:latin typeface="Segoe UI"/>
                <a:ea typeface="DejaVu Sans"/>
              </a:rPr>
              <a:t>	</a:t>
            </a:r>
            <a:r>
              <a:rPr kumimoji="0" lang="es-CO" sz="2000" b="0" i="0" u="none" strike="noStrike" kern="1200" cap="none" spc="-1" normalizeH="0" baseline="0" noProof="0" dirty="0">
                <a:ln>
                  <a:noFill/>
                </a:ln>
                <a:solidFill>
                  <a:srgbClr val="083D65"/>
                </a:solidFill>
                <a:effectLst/>
                <a:uLnTx/>
                <a:uFillTx/>
                <a:latin typeface="Segoe UI"/>
                <a:ea typeface="DejaVu Sans"/>
              </a:rPr>
              <a:t>Equipo Preventivo:				María Cristina Rangel Serpa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1" normalizeH="0" baseline="0" noProof="0" dirty="0">
                <a:ln>
                  <a:noFill/>
                </a:ln>
                <a:solidFill>
                  <a:srgbClr val="083D65"/>
                </a:solidFill>
                <a:effectLst/>
                <a:uLnTx/>
                <a:uFillTx/>
                <a:latin typeface="Segoe UI"/>
                <a:ea typeface="DejaVu Sans"/>
              </a:rPr>
              <a:t>							Julián David Cruz Parra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1" normalizeH="0" baseline="0" noProof="0" dirty="0">
                <a:ln>
                  <a:noFill/>
                </a:ln>
                <a:solidFill>
                  <a:srgbClr val="083D65"/>
                </a:solidFill>
                <a:effectLst/>
                <a:uLnTx/>
                <a:uFillTx/>
                <a:latin typeface="Segoe UI"/>
                <a:ea typeface="DejaVu Sans"/>
              </a:rPr>
              <a:t>							Marleny del Carmen Novoa Vargas </a:t>
            </a: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2000" spc="-1" dirty="0">
                <a:solidFill>
                  <a:srgbClr val="083D65"/>
                </a:solidFill>
                <a:latin typeface="Segoe UI"/>
                <a:ea typeface="DejaVu Sans"/>
              </a:rPr>
              <a:t>							Carlos Andrés Valderrama Gómez</a:t>
            </a: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2000" spc="-1" dirty="0">
                <a:solidFill>
                  <a:srgbClr val="083D65"/>
                </a:solidFill>
                <a:latin typeface="Segoe UI"/>
                <a:ea typeface="DejaVu Sans"/>
              </a:rPr>
              <a:t>							Gerardo Alonso Dallos Jabbour 	</a:t>
            </a:r>
            <a:endParaRPr kumimoji="0" lang="es-CO" sz="2000" b="0" i="0" u="none" strike="noStrike" kern="1200" cap="none" spc="-1" normalizeH="0" baseline="0" noProof="0" dirty="0">
              <a:ln>
                <a:noFill/>
              </a:ln>
              <a:solidFill>
                <a:srgbClr val="083D65"/>
              </a:solidFill>
              <a:effectLst/>
              <a:uLnTx/>
              <a:uFillTx/>
              <a:latin typeface="Segoe UI"/>
              <a:ea typeface="DejaVu San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1" normalizeH="0" baseline="0" noProof="0" dirty="0">
                <a:ln>
                  <a:noFill/>
                </a:ln>
                <a:solidFill>
                  <a:srgbClr val="083D65"/>
                </a:solidFill>
                <a:effectLst/>
                <a:uLnTx/>
                <a:uFillTx/>
                <a:latin typeface="Segoe UI"/>
                <a:ea typeface="DejaVu Sans"/>
              </a:rPr>
              <a:t>							Luis Fernando Guzmán Gutiérrez</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1" normalizeH="0" baseline="0" noProof="0" dirty="0">
                <a:ln>
                  <a:noFill/>
                </a:ln>
                <a:solidFill>
                  <a:srgbClr val="083D65"/>
                </a:solidFill>
                <a:effectLst/>
                <a:uLnTx/>
                <a:uFillTx/>
                <a:latin typeface="Segoe UI"/>
              </a:rPr>
              <a:t>							</a:t>
            </a:r>
            <a:endParaRPr kumimoji="0" lang="es-CO" sz="2800" b="1" i="0" u="none" strike="noStrike" kern="1200" cap="none" spc="-1" normalizeH="0" baseline="0" noProof="0" dirty="0">
              <a:ln>
                <a:noFill/>
              </a:ln>
              <a:solidFill>
                <a:srgbClr val="083D65"/>
              </a:solidFill>
              <a:effectLst/>
              <a:uLnTx/>
              <a:uFillTx/>
              <a:latin typeface="Segoe UI"/>
              <a:ea typeface="DejaVu San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2800" b="1" i="0" u="none" strike="noStrike" kern="1200" cap="none" spc="-1" normalizeH="0" baseline="0" noProof="0" dirty="0">
              <a:ln>
                <a:noFill/>
              </a:ln>
              <a:solidFill>
                <a:srgbClr val="083D65"/>
              </a:solidFill>
              <a:effectLst/>
              <a:uLnTx/>
              <a:uFillTx/>
              <a:latin typeface="Segoe UI"/>
              <a:ea typeface="DejaVu San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2800" b="1" i="0" u="none" strike="noStrike" kern="1200" cap="none" spc="-1" normalizeH="0" baseline="0" noProof="0" dirty="0">
              <a:ln>
                <a:noFill/>
              </a:ln>
              <a:solidFill>
                <a:srgbClr val="083D65"/>
              </a:solidFill>
              <a:effectLst/>
              <a:uLnTx/>
              <a:uFillTx/>
              <a:latin typeface="Segoe UI"/>
              <a:ea typeface="DejaVu San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2800" b="1" i="0" u="none" strike="noStrike" kern="1200" cap="none" spc="-1" normalizeH="0" baseline="0" noProof="0" dirty="0">
              <a:ln>
                <a:noFill/>
              </a:ln>
              <a:solidFill>
                <a:srgbClr val="083D65"/>
              </a:solidFill>
              <a:effectLst/>
              <a:uLnTx/>
              <a:uFillTx/>
              <a:latin typeface="Segoe UI"/>
              <a:ea typeface="DejaVu San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2800" b="1" i="0" u="none" strike="noStrike" kern="1200" cap="none" spc="-1" normalizeH="0" baseline="0" noProof="0" dirty="0">
              <a:ln>
                <a:noFill/>
              </a:ln>
              <a:solidFill>
                <a:srgbClr val="083D65"/>
              </a:solidFill>
              <a:effectLst/>
              <a:uLnTx/>
              <a:uFillTx/>
              <a:latin typeface="Segoe UI"/>
              <a:ea typeface="DejaVu San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2800" b="1" i="0" u="none" strike="noStrike" kern="1200" cap="none" spc="-1" normalizeH="0" baseline="0" noProof="0" dirty="0">
              <a:ln>
                <a:noFill/>
              </a:ln>
              <a:solidFill>
                <a:srgbClr val="083D65"/>
              </a:solidFill>
              <a:effectLst/>
              <a:uLnTx/>
              <a:uFillTx/>
              <a:latin typeface="Segoe UI"/>
              <a:ea typeface="DejaVu San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2800" b="1" i="0" u="none" strike="noStrike" kern="1200" cap="none" spc="-1" normalizeH="0" baseline="0" noProof="0" dirty="0">
              <a:ln>
                <a:noFill/>
              </a:ln>
              <a:solidFill>
                <a:srgbClr val="083D65"/>
              </a:solidFill>
              <a:effectLst/>
              <a:uLnTx/>
              <a:uFillTx/>
              <a:latin typeface="Segoe UI"/>
              <a:ea typeface="DejaVu San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2800" b="1" i="0" u="none" strike="noStrike" kern="1200" cap="none" spc="-1" normalizeH="0" baseline="0" noProof="0" dirty="0">
              <a:ln>
                <a:noFill/>
              </a:ln>
              <a:solidFill>
                <a:srgbClr val="083D65"/>
              </a:solidFill>
              <a:effectLst/>
              <a:uLnTx/>
              <a:uFillTx/>
              <a:latin typeface="Segoe UI"/>
              <a:ea typeface="DejaVu San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2800" b="1" i="0" u="none" strike="noStrike" kern="1200" cap="none" spc="-1" normalizeH="0" baseline="0" noProof="0" dirty="0">
              <a:ln>
                <a:noFill/>
              </a:ln>
              <a:solidFill>
                <a:srgbClr val="083D65"/>
              </a:solidFill>
              <a:effectLst/>
              <a:uLnTx/>
              <a:uFillTx/>
              <a:latin typeface="Segoe UI"/>
              <a:ea typeface="DejaVu San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2800" b="1" i="0" u="none" strike="noStrike" kern="1200" cap="none" spc="-1" normalizeH="0" baseline="0" noProof="0" dirty="0">
              <a:ln>
                <a:noFill/>
              </a:ln>
              <a:solidFill>
                <a:srgbClr val="083D65"/>
              </a:solidFill>
              <a:effectLst/>
              <a:uLnTx/>
              <a:uFillTx/>
              <a:latin typeface="Segoe UI"/>
              <a:ea typeface="DejaVu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1" normalizeH="0" baseline="0" noProof="0" dirty="0">
                <a:ln>
                  <a:noFill/>
                </a:ln>
                <a:solidFill>
                  <a:srgbClr val="083D65"/>
                </a:solidFill>
                <a:effectLst/>
                <a:uLnTx/>
                <a:uFillTx/>
                <a:latin typeface="Segoe UI"/>
                <a:ea typeface="DejaVu Sans"/>
              </a:rPr>
              <a:t> </a:t>
            </a:r>
            <a:endParaRPr kumimoji="0" lang="es-CO" sz="2800" b="0" i="0" u="none" strike="noStrike" kern="1200" cap="none" spc="-1" normalizeH="0" baseline="0" noProof="0" dirty="0">
              <a:ln>
                <a:noFill/>
              </a:ln>
              <a:solidFill>
                <a:prstClr val="black"/>
              </a:solidFill>
              <a:effectLst/>
              <a:uLnTx/>
              <a:uFillTx/>
              <a:latin typeface="Arial"/>
            </a:endParaRPr>
          </a:p>
        </p:txBody>
      </p:sp>
      <p:sp>
        <p:nvSpPr>
          <p:cNvPr id="87" name="CustomShape 3"/>
          <p:cNvSpPr/>
          <p:nvPr/>
        </p:nvSpPr>
        <p:spPr>
          <a:xfrm>
            <a:off x="10744920" y="6914520"/>
            <a:ext cx="2091600" cy="35136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p:style>
      </p:sp>
      <p:grpSp>
        <p:nvGrpSpPr>
          <p:cNvPr id="88" name="Group 4"/>
          <p:cNvGrpSpPr/>
          <p:nvPr/>
        </p:nvGrpSpPr>
        <p:grpSpPr>
          <a:xfrm>
            <a:off x="0" y="4941360"/>
            <a:ext cx="12188880" cy="1905840"/>
            <a:chOff x="0" y="4941360"/>
            <a:chExt cx="12188880" cy="1905840"/>
          </a:xfrm>
        </p:grpSpPr>
        <p:sp>
          <p:nvSpPr>
            <p:cNvPr id="89" name="CustomShape 5"/>
            <p:cNvSpPr/>
            <p:nvPr/>
          </p:nvSpPr>
          <p:spPr>
            <a:xfrm>
              <a:off x="0" y="4941360"/>
              <a:ext cx="12188880" cy="1905840"/>
            </a:xfrm>
            <a:custGeom>
              <a:avLst/>
              <a:gdLst/>
              <a:ahLst/>
              <a:cxnLst/>
              <a:rect l="l" t="t" r="r" b="b"/>
              <a:pathLst>
                <a:path w="12192000" h="1909138">
                  <a:moveTo>
                    <a:pt x="0" y="0"/>
                  </a:moveTo>
                  <a:lnTo>
                    <a:pt x="227719" y="142350"/>
                  </a:lnTo>
                  <a:cubicBezTo>
                    <a:pt x="1777640" y="1065981"/>
                    <a:pt x="3836554" y="1628919"/>
                    <a:pt x="6096001" y="1628919"/>
                  </a:cubicBezTo>
                  <a:cubicBezTo>
                    <a:pt x="8355448" y="1628919"/>
                    <a:pt x="10414362" y="1065981"/>
                    <a:pt x="11964283" y="142350"/>
                  </a:cubicBezTo>
                  <a:lnTo>
                    <a:pt x="12192000" y="1"/>
                  </a:lnTo>
                  <a:lnTo>
                    <a:pt x="12192000" y="1909138"/>
                  </a:lnTo>
                  <a:lnTo>
                    <a:pt x="0" y="1909138"/>
                  </a:lnTo>
                  <a:lnTo>
                    <a:pt x="0" y="0"/>
                  </a:lnTo>
                  <a:close/>
                </a:path>
              </a:pathLst>
            </a:custGeom>
            <a:solidFill>
              <a:srgbClr val="E8F1F6"/>
            </a:solidFill>
            <a:ln>
              <a:noFill/>
            </a:ln>
          </p:spPr>
          <p:style>
            <a:lnRef idx="0">
              <a:scrgbClr r="0" g="0" b="0"/>
            </a:lnRef>
            <a:fillRef idx="0">
              <a:scrgbClr r="0" g="0" b="0"/>
            </a:fillRef>
            <a:effectRef idx="0">
              <a:scrgbClr r="0" g="0" b="0"/>
            </a:effectRef>
            <a:fontRef idx="minor"/>
          </p:style>
        </p:sp>
        <p:sp>
          <p:nvSpPr>
            <p:cNvPr id="90" name="CustomShape 6"/>
            <p:cNvSpPr/>
            <p:nvPr/>
          </p:nvSpPr>
          <p:spPr>
            <a:xfrm>
              <a:off x="0" y="5556240"/>
              <a:ext cx="12188880" cy="1290960"/>
            </a:xfrm>
            <a:custGeom>
              <a:avLst/>
              <a:gdLst/>
              <a:ahLst/>
              <a:cxnLst/>
              <a:rect l="l" t="t" r="r" b="b"/>
              <a:pathLst>
                <a:path w="12192000" h="1909138">
                  <a:moveTo>
                    <a:pt x="0" y="0"/>
                  </a:moveTo>
                  <a:lnTo>
                    <a:pt x="227719" y="142350"/>
                  </a:lnTo>
                  <a:cubicBezTo>
                    <a:pt x="1777640" y="1065981"/>
                    <a:pt x="3836554" y="1628919"/>
                    <a:pt x="6096001" y="1628919"/>
                  </a:cubicBezTo>
                  <a:cubicBezTo>
                    <a:pt x="8355448" y="1628919"/>
                    <a:pt x="10414362" y="1065981"/>
                    <a:pt x="11964283" y="142350"/>
                  </a:cubicBezTo>
                  <a:lnTo>
                    <a:pt x="12192000" y="1"/>
                  </a:lnTo>
                  <a:lnTo>
                    <a:pt x="12192000" y="1909138"/>
                  </a:lnTo>
                  <a:lnTo>
                    <a:pt x="0" y="1909138"/>
                  </a:lnTo>
                  <a:lnTo>
                    <a:pt x="0" y="0"/>
                  </a:lnTo>
                  <a:close/>
                </a:path>
              </a:pathLst>
            </a:custGeom>
            <a:solidFill>
              <a:srgbClr val="7AC2F9">
                <a:alpha val="11000"/>
              </a:srgbClr>
            </a:solidFill>
            <a:ln>
              <a:noFill/>
            </a:ln>
          </p:spPr>
          <p:style>
            <a:lnRef idx="0">
              <a:scrgbClr r="0" g="0" b="0"/>
            </a:lnRef>
            <a:fillRef idx="0">
              <a:scrgbClr r="0" g="0" b="0"/>
            </a:fillRef>
            <a:effectRef idx="0">
              <a:scrgbClr r="0" g="0" b="0"/>
            </a:effectRef>
            <a:fontRef idx="minor"/>
          </p:style>
        </p:sp>
      </p:grpSp>
      <p:sp>
        <p:nvSpPr>
          <p:cNvPr id="142" name="CustomShape 57"/>
          <p:cNvSpPr/>
          <p:nvPr/>
        </p:nvSpPr>
        <p:spPr>
          <a:xfrm>
            <a:off x="2141876" y="1639502"/>
            <a:ext cx="9059524" cy="2889635"/>
          </a:xfrm>
          <a:prstGeom prst="rect">
            <a:avLst/>
          </a:prstGeom>
          <a:noFill/>
          <a:ln w="6480">
            <a:noFill/>
          </a:ln>
        </p:spPr>
        <p:style>
          <a:lnRef idx="0">
            <a:scrgbClr r="0" g="0" b="0"/>
          </a:lnRef>
          <a:fillRef idx="0">
            <a:scrgbClr r="0" g="0" b="0"/>
          </a:fillRef>
          <a:effectRef idx="0">
            <a:scrgbClr r="0" g="0" b="0"/>
          </a:effectRef>
          <a:fontRef idx="minor"/>
        </p:style>
      </p:sp>
      <p:sp>
        <p:nvSpPr>
          <p:cNvPr id="145" name="CustomShape 60"/>
          <p:cNvSpPr/>
          <p:nvPr/>
        </p:nvSpPr>
        <p:spPr>
          <a:xfrm>
            <a:off x="2175716" y="2475736"/>
            <a:ext cx="3633120" cy="333000"/>
          </a:xfrm>
          <a:prstGeom prst="rect">
            <a:avLst/>
          </a:prstGeom>
          <a:noFill/>
          <a:ln w="6480">
            <a:noFill/>
          </a:ln>
        </p:spPr>
        <p:style>
          <a:lnRef idx="0">
            <a:scrgbClr r="0" g="0" b="0"/>
          </a:lnRef>
          <a:fillRef idx="0">
            <a:scrgbClr r="0" g="0" b="0"/>
          </a:fillRef>
          <a:effectRef idx="0">
            <a:scrgbClr r="0" g="0" b="0"/>
          </a:effectRef>
          <a:fontRef idx="minor"/>
        </p:style>
      </p:sp>
      <p:sp>
        <p:nvSpPr>
          <p:cNvPr id="148" name="CustomShape 63"/>
          <p:cNvSpPr/>
          <p:nvPr/>
        </p:nvSpPr>
        <p:spPr>
          <a:xfrm>
            <a:off x="2175716" y="3387256"/>
            <a:ext cx="3633120" cy="139320"/>
          </a:xfrm>
          <a:prstGeom prst="rect">
            <a:avLst/>
          </a:prstGeom>
          <a:noFill/>
          <a:ln w="6480">
            <a:noFill/>
          </a:ln>
        </p:spPr>
        <p:style>
          <a:lnRef idx="0">
            <a:scrgbClr r="0" g="0" b="0"/>
          </a:lnRef>
          <a:fillRef idx="0">
            <a:scrgbClr r="0" g="0" b="0"/>
          </a:fillRef>
          <a:effectRef idx="0">
            <a:scrgbClr r="0" g="0" b="0"/>
          </a:effectRef>
          <a:fontRef idx="minor"/>
        </p:style>
      </p:sp>
      <p:sp>
        <p:nvSpPr>
          <p:cNvPr id="205" name="CustomShape 120"/>
          <p:cNvSpPr/>
          <p:nvPr/>
        </p:nvSpPr>
        <p:spPr>
          <a:xfrm>
            <a:off x="2141876" y="5850960"/>
            <a:ext cx="3633120" cy="139320"/>
          </a:xfrm>
          <a:prstGeom prst="rect">
            <a:avLst/>
          </a:prstGeom>
          <a:noFill/>
          <a:ln w="6480">
            <a:noFill/>
          </a:ln>
        </p:spPr>
        <p:style>
          <a:lnRef idx="0">
            <a:scrgbClr r="0" g="0" b="0"/>
          </a:lnRef>
          <a:fillRef idx="0">
            <a:scrgbClr r="0" g="0" b="0"/>
          </a:fillRef>
          <a:effectRef idx="0">
            <a:scrgbClr r="0" g="0" b="0"/>
          </a:effectRef>
          <a:fontRef idx="minor"/>
        </p:style>
      </p:sp>
      <p:sp>
        <p:nvSpPr>
          <p:cNvPr id="208" name="CustomShape 63">
            <a:extLst>
              <a:ext uri="{FF2B5EF4-FFF2-40B4-BE49-F238E27FC236}">
                <a16:creationId xmlns:a16="http://schemas.microsoft.com/office/drawing/2014/main" id="{112F9CB0-6E96-4432-90B0-25791A66B593}"/>
              </a:ext>
            </a:extLst>
          </p:cNvPr>
          <p:cNvSpPr/>
          <p:nvPr/>
        </p:nvSpPr>
        <p:spPr>
          <a:xfrm>
            <a:off x="2141876" y="3575091"/>
            <a:ext cx="3633120" cy="139320"/>
          </a:xfrm>
          <a:prstGeom prst="rect">
            <a:avLst/>
          </a:prstGeom>
          <a:noFill/>
          <a:ln w="6480">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07495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ustomShape 1"/>
          <p:cNvSpPr/>
          <p:nvPr/>
        </p:nvSpPr>
        <p:spPr>
          <a:xfrm>
            <a:off x="-3083380" y="3910063"/>
            <a:ext cx="2091600" cy="35136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p:style>
      </p:sp>
      <p:sp>
        <p:nvSpPr>
          <p:cNvPr id="213" name="CustomShape 7"/>
          <p:cNvSpPr/>
          <p:nvPr/>
        </p:nvSpPr>
        <p:spPr>
          <a:xfrm>
            <a:off x="66888" y="182479"/>
            <a:ext cx="12188880" cy="430887"/>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1" normalizeH="0" baseline="0" noProof="0" dirty="0">
                <a:ln>
                  <a:noFill/>
                </a:ln>
                <a:solidFill>
                  <a:srgbClr val="083D65"/>
                </a:solidFill>
                <a:effectLst/>
                <a:uLnTx/>
                <a:uFillTx/>
                <a:latin typeface="Segoe UI"/>
              </a:rPr>
              <a:t>ANEXO</a:t>
            </a:r>
            <a:r>
              <a:rPr kumimoji="0" lang="en-US" sz="2800" b="1" i="0" u="none" strike="noStrike" kern="1200" cap="none" spc="-1" normalizeH="0" noProof="0" dirty="0">
                <a:ln>
                  <a:noFill/>
                </a:ln>
                <a:solidFill>
                  <a:srgbClr val="083D65"/>
                </a:solidFill>
                <a:effectLst/>
                <a:uLnTx/>
                <a:uFillTx/>
                <a:latin typeface="Segoe UI"/>
              </a:rPr>
              <a:t> TÉCNICO 1. </a:t>
            </a:r>
            <a:r>
              <a:rPr kumimoji="0" lang="en-US" sz="2800" b="1" i="0" u="none" strike="noStrike" kern="1200" cap="none" spc="-1" normalizeH="0" baseline="0" noProof="0" dirty="0">
                <a:ln>
                  <a:noFill/>
                </a:ln>
                <a:solidFill>
                  <a:srgbClr val="083D65"/>
                </a:solidFill>
                <a:effectLst/>
                <a:uLnTx/>
                <a:uFillTx/>
                <a:latin typeface="Segoe UI"/>
              </a:rPr>
              <a:t>ACCESIBILIDAD WEB</a:t>
            </a:r>
          </a:p>
        </p:txBody>
      </p:sp>
      <p:pic>
        <p:nvPicPr>
          <p:cNvPr id="2" name="Imagen 1"/>
          <p:cNvPicPr>
            <a:picLocks noChangeAspect="1"/>
          </p:cNvPicPr>
          <p:nvPr/>
        </p:nvPicPr>
        <p:blipFill>
          <a:blip r:embed="rId3"/>
          <a:stretch>
            <a:fillRect/>
          </a:stretch>
        </p:blipFill>
        <p:spPr>
          <a:xfrm>
            <a:off x="932729" y="1276049"/>
            <a:ext cx="10326541" cy="4305901"/>
          </a:xfrm>
          <a:prstGeom prst="rect">
            <a:avLst/>
          </a:prstGeom>
          <a:ln w="38100">
            <a:solidFill>
              <a:schemeClr val="tx1"/>
            </a:solidFill>
          </a:ln>
        </p:spPr>
      </p:pic>
    </p:spTree>
    <p:extLst>
      <p:ext uri="{BB962C8B-B14F-4D97-AF65-F5344CB8AC3E}">
        <p14:creationId xmlns:p14="http://schemas.microsoft.com/office/powerpoint/2010/main" val="18708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ustomShape 1"/>
          <p:cNvSpPr/>
          <p:nvPr/>
        </p:nvSpPr>
        <p:spPr>
          <a:xfrm>
            <a:off x="-3083380" y="3910063"/>
            <a:ext cx="2091600" cy="35136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p:style>
      </p:sp>
      <p:sp>
        <p:nvSpPr>
          <p:cNvPr id="213" name="CustomShape 7"/>
          <p:cNvSpPr/>
          <p:nvPr/>
        </p:nvSpPr>
        <p:spPr>
          <a:xfrm>
            <a:off x="0" y="230104"/>
            <a:ext cx="12188880" cy="369332"/>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1" normalizeH="0" baseline="0" noProof="0" dirty="0">
                <a:ln>
                  <a:noFill/>
                </a:ln>
                <a:solidFill>
                  <a:srgbClr val="083D65"/>
                </a:solidFill>
                <a:effectLst/>
                <a:uLnTx/>
                <a:uFillTx/>
                <a:latin typeface="Segoe UI"/>
              </a:rPr>
              <a:t>ANEXO</a:t>
            </a:r>
            <a:r>
              <a:rPr kumimoji="0" lang="en-US" sz="2400" b="1" i="0" u="none" strike="noStrike" kern="1200" cap="none" spc="-1" normalizeH="0" noProof="0" dirty="0">
                <a:ln>
                  <a:noFill/>
                </a:ln>
                <a:solidFill>
                  <a:srgbClr val="083D65"/>
                </a:solidFill>
                <a:effectLst/>
                <a:uLnTx/>
                <a:uFillTx/>
                <a:latin typeface="Segoe UI"/>
              </a:rPr>
              <a:t> TÉCNICO 2. </a:t>
            </a:r>
            <a:r>
              <a:rPr kumimoji="0" lang="en-US" sz="2400" b="1" i="0" u="none" strike="noStrike" kern="1200" cap="none" spc="-1" normalizeH="0" baseline="0" noProof="0" dirty="0">
                <a:ln>
                  <a:noFill/>
                </a:ln>
                <a:solidFill>
                  <a:srgbClr val="083D65"/>
                </a:solidFill>
                <a:effectLst/>
                <a:uLnTx/>
                <a:uFillTx/>
                <a:latin typeface="Segoe UI"/>
              </a:rPr>
              <a:t>ESTÁNDARES DE PUBLICACIÓN SEDE ELECTRÓNICA Y WEB</a:t>
            </a:r>
          </a:p>
        </p:txBody>
      </p:sp>
      <p:pic>
        <p:nvPicPr>
          <p:cNvPr id="9" name="Imagen 8" descr="Imagen que contiene Escala de tiempo&#10;&#10;Descripción generada automáticamente">
            <a:extLst>
              <a:ext uri="{FF2B5EF4-FFF2-40B4-BE49-F238E27FC236}">
                <a16:creationId xmlns:a16="http://schemas.microsoft.com/office/drawing/2014/main" id="{E1D3913A-1AE7-4A7E-A027-8D20B6E47B18}"/>
              </a:ext>
            </a:extLst>
          </p:cNvPr>
          <p:cNvPicPr>
            <a:picLocks noChangeAspect="1"/>
          </p:cNvPicPr>
          <p:nvPr/>
        </p:nvPicPr>
        <p:blipFill>
          <a:blip r:embed="rId3"/>
          <a:stretch>
            <a:fillRect/>
          </a:stretch>
        </p:blipFill>
        <p:spPr>
          <a:xfrm>
            <a:off x="485393" y="1270315"/>
            <a:ext cx="3475873" cy="4463674"/>
          </a:xfrm>
          <a:prstGeom prst="rect">
            <a:avLst/>
          </a:prstGeom>
          <a:ln w="38100">
            <a:solidFill>
              <a:schemeClr val="tx1"/>
            </a:solidFill>
          </a:ln>
        </p:spPr>
      </p:pic>
      <p:sp>
        <p:nvSpPr>
          <p:cNvPr id="7" name="CuadroTexto 6"/>
          <p:cNvSpPr txBox="1"/>
          <p:nvPr/>
        </p:nvSpPr>
        <p:spPr>
          <a:xfrm>
            <a:off x="4676775" y="1270315"/>
            <a:ext cx="6724650" cy="4524315"/>
          </a:xfrm>
          <a:prstGeom prst="rect">
            <a:avLst/>
          </a:prstGeom>
          <a:noFill/>
        </p:spPr>
        <p:txBody>
          <a:bodyPr wrap="square" rtlCol="0">
            <a:spAutoFit/>
          </a:bodyPr>
          <a:lstStyle/>
          <a:p>
            <a:r>
              <a:rPr lang="es-ES" b="1" dirty="0"/>
              <a:t>Descripción general</a:t>
            </a:r>
          </a:p>
          <a:p>
            <a:endParaRPr lang="es-ES" dirty="0"/>
          </a:p>
          <a:p>
            <a:pPr algn="just"/>
            <a:r>
              <a:rPr lang="es-ES" dirty="0"/>
              <a:t>El anexo técnico 2 contiene la mayor parte de preguntas/ítems que los sujetos obligados deben revisar en la herramienta de Excel </a:t>
            </a:r>
            <a:r>
              <a:rPr lang="es-ES" b="1" dirty="0"/>
              <a:t>– 227 de 239-  </a:t>
            </a:r>
            <a:r>
              <a:rPr lang="es-ES" dirty="0"/>
              <a:t>para cumplir efectivamente con la Ley de Transparencia y del Derecho de Acceso a la Información –.</a:t>
            </a:r>
          </a:p>
          <a:p>
            <a:pPr algn="just"/>
            <a:endParaRPr lang="es-ES" dirty="0"/>
          </a:p>
          <a:p>
            <a:pPr algn="just"/>
            <a:r>
              <a:rPr lang="es-ES" dirty="0"/>
              <a:t>Si bien, muchos de </a:t>
            </a:r>
            <a:r>
              <a:rPr lang="es-ES" b="1" dirty="0"/>
              <a:t>los 227 </a:t>
            </a:r>
            <a:r>
              <a:rPr lang="es-ES" dirty="0"/>
              <a:t>ítems de del anexo técnico son semejantes o iguales a los 184 ítems previos que la antigua Resolución 3564 de 2015 estableció en su momento, el actual anexo 2 </a:t>
            </a:r>
            <a:r>
              <a:rPr lang="es-ES" b="1" dirty="0"/>
              <a:t>incluye nuevas preguntas/ítems, subniveles y niveles (anteriormente subcategorías y categorías) </a:t>
            </a:r>
            <a:r>
              <a:rPr lang="es-ES" dirty="0"/>
              <a:t>que los sujetos obligados han de tener en cuenta a la hora de usar la herramienta, en orden de cumplir efectivamente con los nuevos lineamientos de MinTIC. </a:t>
            </a:r>
          </a:p>
          <a:p>
            <a:endParaRPr lang="es-ES" dirty="0"/>
          </a:p>
        </p:txBody>
      </p:sp>
    </p:spTree>
    <p:extLst>
      <p:ext uri="{BB962C8B-B14F-4D97-AF65-F5344CB8AC3E}">
        <p14:creationId xmlns:p14="http://schemas.microsoft.com/office/powerpoint/2010/main" val="236157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ustomShape 1"/>
          <p:cNvSpPr/>
          <p:nvPr/>
        </p:nvSpPr>
        <p:spPr>
          <a:xfrm>
            <a:off x="-3083380" y="3910063"/>
            <a:ext cx="2091600" cy="35136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p:style>
      </p:sp>
      <p:sp>
        <p:nvSpPr>
          <p:cNvPr id="213" name="CustomShape 7"/>
          <p:cNvSpPr/>
          <p:nvPr/>
        </p:nvSpPr>
        <p:spPr>
          <a:xfrm>
            <a:off x="0" y="230104"/>
            <a:ext cx="12188880" cy="369332"/>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1" normalizeH="0" baseline="0" noProof="0" dirty="0">
                <a:ln>
                  <a:noFill/>
                </a:ln>
                <a:solidFill>
                  <a:srgbClr val="083D65"/>
                </a:solidFill>
                <a:effectLst/>
                <a:uLnTx/>
                <a:uFillTx/>
                <a:latin typeface="Segoe UI"/>
              </a:rPr>
              <a:t>ANEXO</a:t>
            </a:r>
            <a:r>
              <a:rPr kumimoji="0" lang="en-US" sz="2400" b="1" i="0" u="none" strike="noStrike" kern="1200" cap="none" spc="-1" normalizeH="0" noProof="0" dirty="0">
                <a:ln>
                  <a:noFill/>
                </a:ln>
                <a:solidFill>
                  <a:srgbClr val="083D65"/>
                </a:solidFill>
                <a:effectLst/>
                <a:uLnTx/>
                <a:uFillTx/>
                <a:latin typeface="Segoe UI"/>
              </a:rPr>
              <a:t> TÉCNICO 2. </a:t>
            </a:r>
            <a:r>
              <a:rPr kumimoji="0" lang="en-US" sz="2400" b="1" i="0" u="none" strike="noStrike" kern="1200" cap="none" spc="-1" normalizeH="0" baseline="0" noProof="0" dirty="0">
                <a:ln>
                  <a:noFill/>
                </a:ln>
                <a:solidFill>
                  <a:srgbClr val="083D65"/>
                </a:solidFill>
                <a:effectLst/>
                <a:uLnTx/>
                <a:uFillTx/>
                <a:latin typeface="Segoe UI"/>
              </a:rPr>
              <a:t>ESTÁNDARES DE PUBLICACIÓN SEDE ELECTRÓNICA Y WEB</a:t>
            </a:r>
          </a:p>
        </p:txBody>
      </p:sp>
      <p:pic>
        <p:nvPicPr>
          <p:cNvPr id="9" name="Imagen 8" descr="Imagen que contiene Escala de tiempo&#10;&#10;Descripción generada automáticamente">
            <a:extLst>
              <a:ext uri="{FF2B5EF4-FFF2-40B4-BE49-F238E27FC236}">
                <a16:creationId xmlns:a16="http://schemas.microsoft.com/office/drawing/2014/main" id="{E1D3913A-1AE7-4A7E-A027-8D20B6E47B18}"/>
              </a:ext>
            </a:extLst>
          </p:cNvPr>
          <p:cNvPicPr>
            <a:picLocks noChangeAspect="1"/>
          </p:cNvPicPr>
          <p:nvPr/>
        </p:nvPicPr>
        <p:blipFill>
          <a:blip r:embed="rId3"/>
          <a:stretch>
            <a:fillRect/>
          </a:stretch>
        </p:blipFill>
        <p:spPr>
          <a:xfrm>
            <a:off x="485393" y="1270315"/>
            <a:ext cx="3475873" cy="4463674"/>
          </a:xfrm>
          <a:prstGeom prst="rect">
            <a:avLst/>
          </a:prstGeom>
          <a:ln w="38100">
            <a:solidFill>
              <a:schemeClr val="tx1"/>
            </a:solidFill>
          </a:ln>
        </p:spPr>
      </p:pic>
      <p:sp>
        <p:nvSpPr>
          <p:cNvPr id="7" name="CuadroTexto 6"/>
          <p:cNvSpPr txBox="1"/>
          <p:nvPr/>
        </p:nvSpPr>
        <p:spPr>
          <a:xfrm>
            <a:off x="4676775" y="1270315"/>
            <a:ext cx="6724650" cy="5970865"/>
          </a:xfrm>
          <a:prstGeom prst="rect">
            <a:avLst/>
          </a:prstGeom>
          <a:noFill/>
        </p:spPr>
        <p:txBody>
          <a:bodyPr wrap="square" rtlCol="0">
            <a:spAutoFit/>
          </a:bodyPr>
          <a:lstStyle/>
          <a:p>
            <a:pPr lvl="0"/>
            <a:r>
              <a:rPr lang="es-ES" sz="1600" b="1" u="sng" dirty="0">
                <a:solidFill>
                  <a:prstClr val="black"/>
                </a:solidFill>
              </a:rPr>
              <a:t>Nuevos lineamientos del MINTIC en relación con los menús:</a:t>
            </a:r>
          </a:p>
          <a:p>
            <a:pPr lvl="0"/>
            <a:endParaRPr lang="es-ES" sz="1600" dirty="0">
              <a:solidFill>
                <a:prstClr val="black"/>
              </a:solidFill>
            </a:endParaRPr>
          </a:p>
          <a:p>
            <a:pPr lvl="0" algn="just"/>
            <a:r>
              <a:rPr lang="es-ES" sz="1600" dirty="0">
                <a:solidFill>
                  <a:prstClr val="black"/>
                </a:solidFill>
              </a:rPr>
              <a:t>Antes: un menú denominado o sección particular identificada con el nombre de “Transparencia y acceso a información pública”</a:t>
            </a:r>
          </a:p>
          <a:p>
            <a:pPr lvl="0" algn="just"/>
            <a:endParaRPr lang="es-ES" sz="1600" dirty="0">
              <a:solidFill>
                <a:prstClr val="black"/>
              </a:solidFill>
            </a:endParaRPr>
          </a:p>
          <a:p>
            <a:pPr lvl="0" algn="just"/>
            <a:endParaRPr lang="es-ES" sz="1600" dirty="0">
              <a:solidFill>
                <a:prstClr val="black"/>
              </a:solidFill>
            </a:endParaRPr>
          </a:p>
          <a:p>
            <a:pPr lvl="0" algn="just"/>
            <a:r>
              <a:rPr lang="es-ES" sz="1600" dirty="0">
                <a:solidFill>
                  <a:prstClr val="black"/>
                </a:solidFill>
              </a:rPr>
              <a:t>Ahora: Para esta nueva versión de la Resolución 1519 de 2020, el MINTIC estableció lo siguiente: </a:t>
            </a:r>
          </a:p>
          <a:p>
            <a:pPr lvl="0" algn="just"/>
            <a:endParaRPr lang="es-ES" sz="1600" dirty="0">
              <a:solidFill>
                <a:prstClr val="black"/>
              </a:solidFill>
            </a:endParaRPr>
          </a:p>
          <a:p>
            <a:pPr lvl="0" algn="just"/>
            <a:r>
              <a:rPr lang="es-ES" sz="1600" dirty="0">
                <a:solidFill>
                  <a:prstClr val="black"/>
                </a:solidFill>
              </a:rPr>
              <a:t>Habilitar como mínimo tres menús destacados en el </a:t>
            </a:r>
            <a:r>
              <a:rPr lang="es-ES" sz="1600" b="1" u="sng" dirty="0" err="1">
                <a:solidFill>
                  <a:prstClr val="black"/>
                </a:solidFill>
              </a:rPr>
              <a:t>header</a:t>
            </a:r>
            <a:r>
              <a:rPr lang="es-ES" sz="1600" b="1" u="sng" dirty="0">
                <a:solidFill>
                  <a:prstClr val="black"/>
                </a:solidFill>
              </a:rPr>
              <a:t> o encabezado del sitio web</a:t>
            </a:r>
            <a:r>
              <a:rPr lang="es-ES" sz="1600" dirty="0">
                <a:solidFill>
                  <a:prstClr val="black"/>
                </a:solidFill>
              </a:rPr>
              <a:t>, y en todo caso, en la parte </a:t>
            </a:r>
            <a:r>
              <a:rPr lang="es-ES" sz="1600" b="1" u="sng" dirty="0">
                <a:solidFill>
                  <a:prstClr val="black"/>
                </a:solidFill>
              </a:rPr>
              <a:t>inferior de la barra superior (top bar), que hace referencia a: 1. Transparencia y acceso a la información pública. 2. Atención y Servicios a la Ciudadanía, 3. Participa. </a:t>
            </a:r>
          </a:p>
          <a:p>
            <a:pPr lvl="0" algn="just"/>
            <a:endParaRPr lang="es-ES" sz="1600" dirty="0">
              <a:solidFill>
                <a:prstClr val="black"/>
              </a:solidFill>
            </a:endParaRPr>
          </a:p>
          <a:p>
            <a:pPr lvl="0" algn="just"/>
            <a:r>
              <a:rPr lang="es-ES" sz="1600" dirty="0">
                <a:solidFill>
                  <a:prstClr val="black"/>
                </a:solidFill>
              </a:rPr>
              <a:t>Los sujetos obligados deberán crear los nuevos menús “Participa” y “Atención y Servicios a la Ciudadanía” para garantizar el pleno derecho al acceso a la información pública que produzca su entidad, conforme a la entrada en vigencia de la Resolución 1519 de 2020.</a:t>
            </a:r>
          </a:p>
          <a:p>
            <a:pPr algn="just"/>
            <a:endParaRPr lang="es-ES" sz="1200" dirty="0"/>
          </a:p>
          <a:p>
            <a:pPr algn="just"/>
            <a:endParaRPr lang="es-ES" sz="1200" dirty="0"/>
          </a:p>
          <a:p>
            <a:endParaRPr lang="es-ES" dirty="0"/>
          </a:p>
          <a:p>
            <a:endParaRPr lang="es-ES" dirty="0"/>
          </a:p>
          <a:p>
            <a:endParaRPr lang="es-ES" dirty="0"/>
          </a:p>
        </p:txBody>
      </p:sp>
    </p:spTree>
    <p:extLst>
      <p:ext uri="{BB962C8B-B14F-4D97-AF65-F5344CB8AC3E}">
        <p14:creationId xmlns:p14="http://schemas.microsoft.com/office/powerpoint/2010/main" val="98000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ustomShape 1"/>
          <p:cNvSpPr/>
          <p:nvPr/>
        </p:nvSpPr>
        <p:spPr>
          <a:xfrm>
            <a:off x="-3083380" y="3910063"/>
            <a:ext cx="2091600" cy="35136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p:style>
      </p:sp>
      <p:sp>
        <p:nvSpPr>
          <p:cNvPr id="213" name="CustomShape 7"/>
          <p:cNvSpPr/>
          <p:nvPr/>
        </p:nvSpPr>
        <p:spPr>
          <a:xfrm>
            <a:off x="0" y="230104"/>
            <a:ext cx="12188880" cy="369332"/>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1" normalizeH="0" baseline="0" noProof="0" dirty="0">
                <a:ln>
                  <a:noFill/>
                </a:ln>
                <a:solidFill>
                  <a:srgbClr val="083D65"/>
                </a:solidFill>
                <a:effectLst/>
                <a:uLnTx/>
                <a:uFillTx/>
                <a:latin typeface="Segoe UI"/>
              </a:rPr>
              <a:t>ANEXO</a:t>
            </a:r>
            <a:r>
              <a:rPr kumimoji="0" lang="en-US" sz="2400" b="1" i="0" u="none" strike="noStrike" kern="1200" cap="none" spc="-1" normalizeH="0" noProof="0" dirty="0">
                <a:ln>
                  <a:noFill/>
                </a:ln>
                <a:solidFill>
                  <a:srgbClr val="083D65"/>
                </a:solidFill>
                <a:effectLst/>
                <a:uLnTx/>
                <a:uFillTx/>
                <a:latin typeface="Segoe UI"/>
              </a:rPr>
              <a:t> TÉCNICO 2. </a:t>
            </a:r>
            <a:r>
              <a:rPr kumimoji="0" lang="en-US" sz="2400" b="1" i="0" u="none" strike="noStrike" kern="1200" cap="none" spc="-1" normalizeH="0" baseline="0" noProof="0" dirty="0">
                <a:ln>
                  <a:noFill/>
                </a:ln>
                <a:solidFill>
                  <a:srgbClr val="083D65"/>
                </a:solidFill>
                <a:effectLst/>
                <a:uLnTx/>
                <a:uFillTx/>
                <a:latin typeface="Segoe UI"/>
              </a:rPr>
              <a:t>ESTÁNDARES DE PUBLICACIÓN SEDE ELECTRÓNICA Y WEB</a:t>
            </a:r>
          </a:p>
        </p:txBody>
      </p:sp>
      <p:pic>
        <p:nvPicPr>
          <p:cNvPr id="9" name="Imagen 8" descr="Imagen que contiene Escala de tiempo&#10;&#10;Descripción generada automáticamente">
            <a:extLst>
              <a:ext uri="{FF2B5EF4-FFF2-40B4-BE49-F238E27FC236}">
                <a16:creationId xmlns:a16="http://schemas.microsoft.com/office/drawing/2014/main" id="{E1D3913A-1AE7-4A7E-A027-8D20B6E47B18}"/>
              </a:ext>
            </a:extLst>
          </p:cNvPr>
          <p:cNvPicPr>
            <a:picLocks noChangeAspect="1"/>
          </p:cNvPicPr>
          <p:nvPr/>
        </p:nvPicPr>
        <p:blipFill>
          <a:blip r:embed="rId3"/>
          <a:stretch>
            <a:fillRect/>
          </a:stretch>
        </p:blipFill>
        <p:spPr>
          <a:xfrm>
            <a:off x="485393" y="1270315"/>
            <a:ext cx="3475873" cy="4463674"/>
          </a:xfrm>
          <a:prstGeom prst="rect">
            <a:avLst/>
          </a:prstGeom>
          <a:ln w="38100">
            <a:solidFill>
              <a:schemeClr val="tx1"/>
            </a:solidFill>
          </a:ln>
        </p:spPr>
      </p:pic>
      <p:sp>
        <p:nvSpPr>
          <p:cNvPr id="7" name="CuadroTexto 6"/>
          <p:cNvSpPr txBox="1"/>
          <p:nvPr/>
        </p:nvSpPr>
        <p:spPr>
          <a:xfrm>
            <a:off x="4456013" y="1019303"/>
            <a:ext cx="6724650" cy="5170646"/>
          </a:xfrm>
          <a:prstGeom prst="rect">
            <a:avLst/>
          </a:prstGeom>
          <a:noFill/>
        </p:spPr>
        <p:txBody>
          <a:bodyPr wrap="square" rtlCol="0">
            <a:spAutoFit/>
          </a:bodyPr>
          <a:lstStyle/>
          <a:p>
            <a:pPr algn="just"/>
            <a:endParaRPr lang="es-ES" sz="1200" dirty="0"/>
          </a:p>
          <a:p>
            <a:pPr algn="just"/>
            <a:r>
              <a:rPr lang="es-ES" dirty="0"/>
              <a:t>1. </a:t>
            </a:r>
            <a:r>
              <a:rPr lang="es-ES" b="1" i="1" u="sng" dirty="0"/>
              <a:t>Header</a:t>
            </a:r>
            <a:r>
              <a:rPr lang="es-ES" b="1" u="sng" dirty="0"/>
              <a:t> o encabezado del sitio web: </a:t>
            </a:r>
          </a:p>
          <a:p>
            <a:pPr algn="just"/>
            <a:endParaRPr lang="es-ES" b="1" u="sng" dirty="0"/>
          </a:p>
          <a:p>
            <a:pPr algn="just"/>
            <a:endParaRPr lang="es-ES" b="1" u="sng" dirty="0"/>
          </a:p>
          <a:p>
            <a:pPr algn="just"/>
            <a:endParaRPr lang="es-ES" b="1" u="sng" dirty="0"/>
          </a:p>
          <a:p>
            <a:pPr algn="just"/>
            <a:endParaRPr lang="es-ES" b="1" u="sng" dirty="0"/>
          </a:p>
          <a:p>
            <a:pPr algn="just"/>
            <a:endParaRPr lang="es-ES" b="1" u="sng" dirty="0"/>
          </a:p>
          <a:p>
            <a:pPr algn="just"/>
            <a:r>
              <a:rPr lang="es-ES" dirty="0"/>
              <a:t>2.</a:t>
            </a:r>
            <a:r>
              <a:rPr lang="es-ES" b="1" u="sng" dirty="0"/>
              <a:t> </a:t>
            </a:r>
            <a:r>
              <a:rPr lang="it-IT" b="1" u="sng" dirty="0"/>
              <a:t>La barra superior (</a:t>
            </a:r>
            <a:r>
              <a:rPr lang="it-IT" b="1" i="1" u="sng" dirty="0"/>
              <a:t>top bar): </a:t>
            </a:r>
            <a:r>
              <a:rPr lang="it-IT" i="1" dirty="0"/>
              <a:t> </a:t>
            </a:r>
            <a:r>
              <a:rPr lang="es-ES" dirty="0"/>
              <a:t>1. Transparencia y acceso a la información pública. 2. Atención y Servicios a la Ciudadanía, 3. Participa.</a:t>
            </a:r>
          </a:p>
          <a:p>
            <a:pPr algn="just"/>
            <a:endParaRPr lang="es-ES" dirty="0"/>
          </a:p>
          <a:p>
            <a:pPr algn="just"/>
            <a:endParaRPr lang="es-ES" dirty="0"/>
          </a:p>
          <a:p>
            <a:pPr algn="just"/>
            <a:endParaRPr lang="es-ES" dirty="0"/>
          </a:p>
          <a:p>
            <a:pPr algn="just"/>
            <a:endParaRPr lang="es-ES" dirty="0"/>
          </a:p>
          <a:p>
            <a:pPr algn="just"/>
            <a:endParaRPr lang="es-ES" dirty="0"/>
          </a:p>
          <a:p>
            <a:pPr algn="just"/>
            <a:endParaRPr lang="es-ES" dirty="0"/>
          </a:p>
          <a:p>
            <a:pPr algn="just"/>
            <a:endParaRPr lang="es-ES" dirty="0"/>
          </a:p>
          <a:p>
            <a:pPr algn="just"/>
            <a:endParaRPr lang="es-ES" sz="1200" b="1" u="sng" dirty="0"/>
          </a:p>
          <a:p>
            <a:pPr algn="just"/>
            <a:endParaRPr lang="es-ES" dirty="0"/>
          </a:p>
        </p:txBody>
      </p:sp>
      <p:pic>
        <p:nvPicPr>
          <p:cNvPr id="2" name="Imagen 1"/>
          <p:cNvPicPr>
            <a:picLocks noChangeAspect="1"/>
          </p:cNvPicPr>
          <p:nvPr/>
        </p:nvPicPr>
        <p:blipFill>
          <a:blip r:embed="rId4"/>
          <a:stretch>
            <a:fillRect/>
          </a:stretch>
        </p:blipFill>
        <p:spPr>
          <a:xfrm>
            <a:off x="4456013" y="1939547"/>
            <a:ext cx="7234396" cy="776269"/>
          </a:xfrm>
          <a:prstGeom prst="rect">
            <a:avLst/>
          </a:prstGeom>
          <a:ln w="38100">
            <a:solidFill>
              <a:schemeClr val="tx1"/>
            </a:solidFill>
          </a:ln>
        </p:spPr>
      </p:pic>
      <p:pic>
        <p:nvPicPr>
          <p:cNvPr id="3" name="Imagen 2"/>
          <p:cNvPicPr>
            <a:picLocks noChangeAspect="1"/>
          </p:cNvPicPr>
          <p:nvPr/>
        </p:nvPicPr>
        <p:blipFill>
          <a:blip r:embed="rId5"/>
          <a:stretch>
            <a:fillRect/>
          </a:stretch>
        </p:blipFill>
        <p:spPr>
          <a:xfrm>
            <a:off x="4456013" y="4261423"/>
            <a:ext cx="7234396" cy="1472566"/>
          </a:xfrm>
          <a:prstGeom prst="rect">
            <a:avLst/>
          </a:prstGeom>
          <a:ln w="3175">
            <a:solidFill>
              <a:schemeClr val="tx1"/>
            </a:solidFill>
          </a:ln>
        </p:spPr>
      </p:pic>
    </p:spTree>
    <p:extLst>
      <p:ext uri="{BB962C8B-B14F-4D97-AF65-F5344CB8AC3E}">
        <p14:creationId xmlns:p14="http://schemas.microsoft.com/office/powerpoint/2010/main" val="4022849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ustomShape 1"/>
          <p:cNvSpPr/>
          <p:nvPr/>
        </p:nvSpPr>
        <p:spPr>
          <a:xfrm>
            <a:off x="-3083380" y="3910063"/>
            <a:ext cx="2091600" cy="35136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p:style>
      </p:sp>
      <p:sp>
        <p:nvSpPr>
          <p:cNvPr id="213" name="CustomShape 7"/>
          <p:cNvSpPr/>
          <p:nvPr/>
        </p:nvSpPr>
        <p:spPr>
          <a:xfrm>
            <a:off x="0" y="230104"/>
            <a:ext cx="12188880" cy="369332"/>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1" normalizeH="0" baseline="0" noProof="0" dirty="0">
                <a:ln>
                  <a:noFill/>
                </a:ln>
                <a:solidFill>
                  <a:srgbClr val="083D65"/>
                </a:solidFill>
                <a:effectLst/>
                <a:uLnTx/>
                <a:uFillTx/>
                <a:latin typeface="Segoe UI"/>
              </a:rPr>
              <a:t>ANEXO</a:t>
            </a:r>
            <a:r>
              <a:rPr kumimoji="0" lang="en-US" sz="2400" b="1" i="0" u="none" strike="noStrike" kern="1200" cap="none" spc="-1" normalizeH="0" noProof="0" dirty="0">
                <a:ln>
                  <a:noFill/>
                </a:ln>
                <a:solidFill>
                  <a:srgbClr val="083D65"/>
                </a:solidFill>
                <a:effectLst/>
                <a:uLnTx/>
                <a:uFillTx/>
                <a:latin typeface="Segoe UI"/>
              </a:rPr>
              <a:t> TÉCNICO 2. </a:t>
            </a:r>
            <a:r>
              <a:rPr kumimoji="0" lang="en-US" sz="2400" b="1" i="0" u="none" strike="noStrike" kern="1200" cap="none" spc="-1" normalizeH="0" baseline="0" noProof="0" dirty="0">
                <a:ln>
                  <a:noFill/>
                </a:ln>
                <a:solidFill>
                  <a:srgbClr val="083D65"/>
                </a:solidFill>
                <a:effectLst/>
                <a:uLnTx/>
                <a:uFillTx/>
                <a:latin typeface="Segoe UI"/>
              </a:rPr>
              <a:t>ESTÁNDARES DE PUBLICACIÓN SEDE ELECTRÓNICA Y WEB</a:t>
            </a:r>
          </a:p>
        </p:txBody>
      </p:sp>
      <p:sp>
        <p:nvSpPr>
          <p:cNvPr id="7" name="CuadroTexto 6"/>
          <p:cNvSpPr txBox="1"/>
          <p:nvPr/>
        </p:nvSpPr>
        <p:spPr>
          <a:xfrm>
            <a:off x="5050013" y="1770046"/>
            <a:ext cx="6724650" cy="3416320"/>
          </a:xfrm>
          <a:prstGeom prst="rect">
            <a:avLst/>
          </a:prstGeom>
          <a:solidFill>
            <a:schemeClr val="accent5"/>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endParaRPr lang="es-ES" dirty="0">
              <a:solidFill>
                <a:schemeClr val="bg1"/>
              </a:solidFill>
            </a:endParaRPr>
          </a:p>
          <a:p>
            <a:pPr algn="just"/>
            <a:r>
              <a:rPr lang="es-ES" dirty="0">
                <a:solidFill>
                  <a:schemeClr val="bg1"/>
                </a:solidFill>
              </a:rPr>
              <a:t>NOTA  ADICIONAL</a:t>
            </a:r>
          </a:p>
          <a:p>
            <a:pPr algn="just"/>
            <a:endParaRPr lang="es-ES" dirty="0"/>
          </a:p>
          <a:p>
            <a:pPr algn="just"/>
            <a:r>
              <a:rPr lang="es-ES" dirty="0">
                <a:solidFill>
                  <a:schemeClr val="bg1"/>
                </a:solidFill>
              </a:rPr>
              <a:t>Los sujetos obligados señalados en el artículo 5 de la Ley 1712 de 2014 deberán examinar los contenidos de la sección “requisitos sobre identidad visual y articulación con Portal Único del Estado Colombiano -GOV.CO” del anexo técnico 2 para determinar si, en razón a su naturaleza particular, se encuentran obligados a cumplir con los lineamientos de este nuevo nivel. </a:t>
            </a:r>
          </a:p>
          <a:p>
            <a:endParaRPr lang="es-ES" dirty="0"/>
          </a:p>
          <a:p>
            <a:endParaRPr lang="es-ES" dirty="0"/>
          </a:p>
          <a:p>
            <a:endParaRPr lang="es-ES" dirty="0"/>
          </a:p>
        </p:txBody>
      </p:sp>
      <p:pic>
        <p:nvPicPr>
          <p:cNvPr id="6" name="Imagen 5" descr="Imagen que contiene Escala de tiempo&#10;&#10;Descripción generada automáticamente">
            <a:extLst>
              <a:ext uri="{FF2B5EF4-FFF2-40B4-BE49-F238E27FC236}">
                <a16:creationId xmlns:a16="http://schemas.microsoft.com/office/drawing/2014/main" id="{E1D3913A-1AE7-4A7E-A027-8D20B6E47B18}"/>
              </a:ext>
            </a:extLst>
          </p:cNvPr>
          <p:cNvPicPr>
            <a:picLocks noChangeAspect="1"/>
          </p:cNvPicPr>
          <p:nvPr/>
        </p:nvPicPr>
        <p:blipFill>
          <a:blip r:embed="rId3"/>
          <a:stretch>
            <a:fillRect/>
          </a:stretch>
        </p:blipFill>
        <p:spPr>
          <a:xfrm>
            <a:off x="485393" y="1270315"/>
            <a:ext cx="3475873" cy="4463674"/>
          </a:xfrm>
          <a:prstGeom prst="rect">
            <a:avLst/>
          </a:prstGeom>
          <a:ln w="38100">
            <a:solidFill>
              <a:schemeClr val="tx1"/>
            </a:solidFill>
          </a:ln>
        </p:spPr>
      </p:pic>
    </p:spTree>
    <p:extLst>
      <p:ext uri="{BB962C8B-B14F-4D97-AF65-F5344CB8AC3E}">
        <p14:creationId xmlns:p14="http://schemas.microsoft.com/office/powerpoint/2010/main" val="183788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ustomShape 1"/>
          <p:cNvSpPr/>
          <p:nvPr/>
        </p:nvSpPr>
        <p:spPr>
          <a:xfrm>
            <a:off x="-3083380" y="3910063"/>
            <a:ext cx="2091600" cy="35136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p:style>
      </p:sp>
      <p:sp>
        <p:nvSpPr>
          <p:cNvPr id="213" name="CustomShape 7"/>
          <p:cNvSpPr/>
          <p:nvPr/>
        </p:nvSpPr>
        <p:spPr>
          <a:xfrm>
            <a:off x="0" y="230104"/>
            <a:ext cx="12188880" cy="738664"/>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spc="-1" dirty="0">
                <a:solidFill>
                  <a:srgbClr val="083D65"/>
                </a:solidFill>
                <a:latin typeface="Segoe UI"/>
              </a:rPr>
              <a:t>REQUISITOS SOBRE IDENTIDAD VISUAL Y ARTICULACIÓN CON EL PORTAL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spc="-1" dirty="0">
                <a:solidFill>
                  <a:srgbClr val="083D65"/>
                </a:solidFill>
                <a:latin typeface="Segoe UI"/>
              </a:rPr>
              <a:t>GOV.CO</a:t>
            </a:r>
            <a:endParaRPr kumimoji="0" lang="en-US" sz="2400" b="1" i="0" u="none" strike="noStrike" kern="1200" cap="none" spc="-1" normalizeH="0" baseline="0" noProof="0" dirty="0">
              <a:ln>
                <a:noFill/>
              </a:ln>
              <a:solidFill>
                <a:srgbClr val="083D65"/>
              </a:solidFill>
              <a:effectLst/>
              <a:uLnTx/>
              <a:uFillTx/>
              <a:latin typeface="Segoe UI"/>
            </a:endParaRPr>
          </a:p>
        </p:txBody>
      </p:sp>
      <p:pic>
        <p:nvPicPr>
          <p:cNvPr id="5" name="Imagen 4"/>
          <p:cNvPicPr>
            <a:picLocks noChangeAspect="1"/>
          </p:cNvPicPr>
          <p:nvPr/>
        </p:nvPicPr>
        <p:blipFill rotWithShape="1">
          <a:blip r:embed="rId3"/>
          <a:srcRect l="594" r="525" b="2"/>
          <a:stretch/>
        </p:blipFill>
        <p:spPr>
          <a:xfrm>
            <a:off x="1307805" y="1169478"/>
            <a:ext cx="9579935" cy="4667796"/>
          </a:xfrm>
          <a:prstGeom prst="rect">
            <a:avLst/>
          </a:prstGeom>
          <a:ln w="38100">
            <a:solidFill>
              <a:schemeClr val="tx1"/>
            </a:solidFill>
          </a:ln>
        </p:spPr>
      </p:pic>
    </p:spTree>
    <p:extLst>
      <p:ext uri="{BB962C8B-B14F-4D97-AF65-F5344CB8AC3E}">
        <p14:creationId xmlns:p14="http://schemas.microsoft.com/office/powerpoint/2010/main" val="105074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ustomShape 1"/>
          <p:cNvSpPr/>
          <p:nvPr/>
        </p:nvSpPr>
        <p:spPr>
          <a:xfrm>
            <a:off x="-3083380" y="3910063"/>
            <a:ext cx="2091600" cy="35136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p:style>
      </p:sp>
      <p:sp>
        <p:nvSpPr>
          <p:cNvPr id="213" name="CustomShape 7"/>
          <p:cNvSpPr/>
          <p:nvPr/>
        </p:nvSpPr>
        <p:spPr>
          <a:xfrm>
            <a:off x="0" y="230104"/>
            <a:ext cx="12188880" cy="738664"/>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spc="-1" dirty="0">
                <a:solidFill>
                  <a:srgbClr val="083D65"/>
                </a:solidFill>
                <a:latin typeface="Segoe UI"/>
              </a:rPr>
              <a:t>REQUISITOS SOBRE IDENTIDAD VISUAL Y ARTICULACIÓN CON EL PORTAL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spc="-1" dirty="0">
                <a:solidFill>
                  <a:srgbClr val="083D65"/>
                </a:solidFill>
                <a:latin typeface="Segoe UI"/>
              </a:rPr>
              <a:t>GOV.CO</a:t>
            </a:r>
            <a:endParaRPr kumimoji="0" lang="en-US" sz="2400" b="1" i="0" u="none" strike="noStrike" kern="1200" cap="none" spc="-1" normalizeH="0" baseline="0" noProof="0" dirty="0">
              <a:ln>
                <a:noFill/>
              </a:ln>
              <a:solidFill>
                <a:srgbClr val="083D65"/>
              </a:solidFill>
              <a:effectLst/>
              <a:uLnTx/>
              <a:uFillTx/>
              <a:latin typeface="Segoe UI"/>
            </a:endParaRPr>
          </a:p>
        </p:txBody>
      </p:sp>
      <p:pic>
        <p:nvPicPr>
          <p:cNvPr id="5" name="Imagen 4"/>
          <p:cNvPicPr>
            <a:picLocks noChangeAspect="1"/>
          </p:cNvPicPr>
          <p:nvPr/>
        </p:nvPicPr>
        <p:blipFill rotWithShape="1">
          <a:blip r:embed="rId3"/>
          <a:srcRect l="594" r="525" b="2"/>
          <a:stretch/>
        </p:blipFill>
        <p:spPr>
          <a:xfrm>
            <a:off x="1307805" y="1169478"/>
            <a:ext cx="9579935" cy="4667796"/>
          </a:xfrm>
          <a:prstGeom prst="rect">
            <a:avLst/>
          </a:prstGeom>
          <a:ln w="38100">
            <a:solidFill>
              <a:schemeClr val="tx1"/>
            </a:solidFill>
          </a:ln>
        </p:spPr>
      </p:pic>
      <p:sp>
        <p:nvSpPr>
          <p:cNvPr id="2" name="Rectángulo 1"/>
          <p:cNvSpPr/>
          <p:nvPr/>
        </p:nvSpPr>
        <p:spPr>
          <a:xfrm>
            <a:off x="3179135" y="5135526"/>
            <a:ext cx="3987210" cy="616688"/>
          </a:xfrm>
          <a:prstGeom prst="rect">
            <a:avLst/>
          </a:prstGeom>
          <a:solidFill>
            <a:srgbClr val="C00000">
              <a:alpha val="18000"/>
            </a:srgbClr>
          </a:solid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22273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ustomShape 1"/>
          <p:cNvSpPr/>
          <p:nvPr/>
        </p:nvSpPr>
        <p:spPr>
          <a:xfrm>
            <a:off x="-3083380" y="3910063"/>
            <a:ext cx="2091600" cy="35136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p:style>
      </p:sp>
      <p:sp>
        <p:nvSpPr>
          <p:cNvPr id="213" name="CustomShape 7"/>
          <p:cNvSpPr/>
          <p:nvPr/>
        </p:nvSpPr>
        <p:spPr>
          <a:xfrm>
            <a:off x="0" y="230104"/>
            <a:ext cx="12188880" cy="369332"/>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1" normalizeH="0" baseline="0" noProof="0" dirty="0">
                <a:ln>
                  <a:noFill/>
                </a:ln>
                <a:solidFill>
                  <a:srgbClr val="083D65"/>
                </a:solidFill>
                <a:effectLst/>
                <a:uLnTx/>
                <a:uFillTx/>
                <a:latin typeface="Segoe UI"/>
              </a:rPr>
              <a:t>ANEXO</a:t>
            </a:r>
            <a:r>
              <a:rPr kumimoji="0" lang="en-US" sz="2400" b="1" i="0" u="none" strike="noStrike" kern="1200" cap="none" spc="-1" normalizeH="0" noProof="0" dirty="0">
                <a:ln>
                  <a:noFill/>
                </a:ln>
                <a:solidFill>
                  <a:srgbClr val="083D65"/>
                </a:solidFill>
                <a:effectLst/>
                <a:uLnTx/>
                <a:uFillTx/>
                <a:latin typeface="Segoe UI"/>
              </a:rPr>
              <a:t> TÉCNICO 2. </a:t>
            </a:r>
            <a:r>
              <a:rPr kumimoji="0" lang="en-US" sz="2400" b="1" i="0" u="none" strike="noStrike" kern="1200" cap="none" spc="-1" normalizeH="0" baseline="0" noProof="0" dirty="0">
                <a:ln>
                  <a:noFill/>
                </a:ln>
                <a:solidFill>
                  <a:srgbClr val="083D65"/>
                </a:solidFill>
                <a:effectLst/>
                <a:uLnTx/>
                <a:uFillTx/>
                <a:latin typeface="Segoe UI"/>
              </a:rPr>
              <a:t>ESTÁNDARES DE PUBLICACIÓN SEDE ELECTRÓNICA Y WEB</a:t>
            </a:r>
          </a:p>
        </p:txBody>
      </p:sp>
      <p:sp>
        <p:nvSpPr>
          <p:cNvPr id="7" name="CuadroTexto 6"/>
          <p:cNvSpPr txBox="1"/>
          <p:nvPr/>
        </p:nvSpPr>
        <p:spPr>
          <a:xfrm>
            <a:off x="822960" y="809892"/>
            <a:ext cx="10452735" cy="5539978"/>
          </a:xfrm>
          <a:prstGeom prst="rect">
            <a:avLst/>
          </a:prstGeom>
          <a:noFill/>
        </p:spPr>
        <p:txBody>
          <a:bodyPr wrap="square" rtlCol="0">
            <a:spAutoFit/>
          </a:bodyPr>
          <a:lstStyle/>
          <a:p>
            <a:pPr marL="342900" indent="-342900" algn="just">
              <a:buAutoNum type="arabicPeriod"/>
            </a:pPr>
            <a:r>
              <a:rPr lang="es-ES" sz="1600" b="1" u="sng" dirty="0">
                <a:solidFill>
                  <a:prstClr val="black"/>
                </a:solidFill>
              </a:rPr>
              <a:t>Transparencia y acceso a la información pública.</a:t>
            </a:r>
          </a:p>
          <a:p>
            <a:pPr marL="342900" indent="-342900" algn="just">
              <a:buAutoNum type="arabicPeriod"/>
            </a:pPr>
            <a:endParaRPr lang="es-ES" sz="1600" b="1" u="sng" dirty="0">
              <a:solidFill>
                <a:prstClr val="black"/>
              </a:solidFill>
            </a:endParaRPr>
          </a:p>
          <a:p>
            <a:pPr algn="just"/>
            <a:r>
              <a:rPr lang="es-ES" sz="1600" b="1" u="sng" dirty="0">
                <a:solidFill>
                  <a:prstClr val="black"/>
                </a:solidFill>
              </a:rPr>
              <a:t> </a:t>
            </a:r>
          </a:p>
          <a:p>
            <a:pPr marL="342900" indent="-342900" algn="just">
              <a:buAutoNum type="arabicPeriod"/>
            </a:pPr>
            <a:endParaRPr lang="es-ES" sz="1600" b="1" u="sng" dirty="0">
              <a:solidFill>
                <a:prstClr val="black"/>
              </a:solidFill>
            </a:endParaRPr>
          </a:p>
          <a:p>
            <a:pPr marL="342900" indent="-342900" algn="just">
              <a:buAutoNum type="arabicPeriod"/>
            </a:pPr>
            <a:endParaRPr lang="es-ES" sz="1600" b="1" u="sng" dirty="0">
              <a:solidFill>
                <a:prstClr val="black"/>
              </a:solidFill>
            </a:endParaRPr>
          </a:p>
          <a:p>
            <a:pPr marL="342900" indent="-342900" algn="just">
              <a:buAutoNum type="arabicPeriod"/>
            </a:pPr>
            <a:endParaRPr lang="es-ES" sz="1600" b="1" u="sng" dirty="0">
              <a:solidFill>
                <a:prstClr val="black"/>
              </a:solidFill>
            </a:endParaRPr>
          </a:p>
          <a:p>
            <a:pPr marL="342900" indent="-342900" algn="just">
              <a:buAutoNum type="arabicPeriod"/>
            </a:pPr>
            <a:endParaRPr lang="es-ES" sz="1600" b="1" u="sng" dirty="0">
              <a:solidFill>
                <a:prstClr val="black"/>
              </a:solidFill>
            </a:endParaRPr>
          </a:p>
          <a:p>
            <a:pPr marL="342900" indent="-342900" algn="just">
              <a:buAutoNum type="arabicPeriod"/>
            </a:pPr>
            <a:endParaRPr lang="es-ES" sz="1600" b="1" u="sng" dirty="0">
              <a:solidFill>
                <a:prstClr val="black"/>
              </a:solidFill>
            </a:endParaRPr>
          </a:p>
          <a:p>
            <a:pPr marL="342900" indent="-342900" algn="just">
              <a:buAutoNum type="arabicPeriod"/>
            </a:pPr>
            <a:endParaRPr lang="es-ES" sz="1600" b="1" u="sng" dirty="0">
              <a:solidFill>
                <a:prstClr val="black"/>
              </a:solidFill>
            </a:endParaRPr>
          </a:p>
          <a:p>
            <a:pPr marL="342900" indent="-342900" algn="just">
              <a:buAutoNum type="arabicPeriod"/>
            </a:pPr>
            <a:endParaRPr lang="es-ES" sz="1600" b="1" u="sng" dirty="0">
              <a:solidFill>
                <a:prstClr val="black"/>
              </a:solidFill>
            </a:endParaRPr>
          </a:p>
          <a:p>
            <a:pPr algn="just"/>
            <a:endParaRPr lang="es-ES" sz="1600" b="1" u="sng" dirty="0">
              <a:solidFill>
                <a:prstClr val="black"/>
              </a:solidFill>
            </a:endParaRPr>
          </a:p>
          <a:p>
            <a:pPr algn="just"/>
            <a:endParaRPr lang="es-ES" sz="1600" b="1" u="sng" dirty="0">
              <a:solidFill>
                <a:prstClr val="black"/>
              </a:solidFill>
            </a:endParaRPr>
          </a:p>
          <a:p>
            <a:pPr algn="just"/>
            <a:endParaRPr lang="es-ES" sz="1600" b="1" u="sng" dirty="0">
              <a:solidFill>
                <a:prstClr val="black"/>
              </a:solidFill>
            </a:endParaRPr>
          </a:p>
          <a:p>
            <a:pPr algn="just"/>
            <a:endParaRPr lang="es-ES" sz="1600" b="1" u="sng" dirty="0">
              <a:solidFill>
                <a:prstClr val="black"/>
              </a:solidFill>
            </a:endParaRPr>
          </a:p>
          <a:p>
            <a:pPr algn="just"/>
            <a:endParaRPr lang="es-ES" sz="1600" b="1" u="sng" dirty="0">
              <a:solidFill>
                <a:prstClr val="black"/>
              </a:solidFill>
            </a:endParaRPr>
          </a:p>
          <a:p>
            <a:pPr algn="just"/>
            <a:endParaRPr lang="es-ES" sz="1600" b="1" u="sng" dirty="0">
              <a:solidFill>
                <a:prstClr val="black"/>
              </a:solidFill>
            </a:endParaRPr>
          </a:p>
          <a:p>
            <a:pPr algn="just"/>
            <a:endParaRPr lang="es-ES" sz="1600" b="1" u="sng" dirty="0">
              <a:solidFill>
                <a:prstClr val="black"/>
              </a:solidFill>
            </a:endParaRPr>
          </a:p>
          <a:p>
            <a:pPr algn="just"/>
            <a:endParaRPr lang="es-ES" sz="1600" b="1" u="sng" dirty="0">
              <a:solidFill>
                <a:prstClr val="black"/>
              </a:solidFill>
            </a:endParaRPr>
          </a:p>
          <a:p>
            <a:pPr algn="just"/>
            <a:endParaRPr lang="es-ES" sz="1600" b="1" u="sng" dirty="0">
              <a:solidFill>
                <a:prstClr val="black"/>
              </a:solidFill>
            </a:endParaRPr>
          </a:p>
          <a:p>
            <a:pPr algn="just"/>
            <a:endParaRPr lang="es-ES" sz="1600" b="1" u="sng" dirty="0">
              <a:solidFill>
                <a:prstClr val="black"/>
              </a:solidFill>
            </a:endParaRPr>
          </a:p>
          <a:p>
            <a:pPr algn="just"/>
            <a:endParaRPr lang="es-ES" sz="1600" b="1" u="sng" dirty="0">
              <a:solidFill>
                <a:prstClr val="black"/>
              </a:solidFill>
            </a:endParaRPr>
          </a:p>
          <a:p>
            <a:pPr algn="just"/>
            <a:endParaRPr lang="es-ES" dirty="0"/>
          </a:p>
        </p:txBody>
      </p:sp>
      <p:pic>
        <p:nvPicPr>
          <p:cNvPr id="2" name="Imagen 1"/>
          <p:cNvPicPr>
            <a:picLocks noChangeAspect="1"/>
          </p:cNvPicPr>
          <p:nvPr/>
        </p:nvPicPr>
        <p:blipFill rotWithShape="1">
          <a:blip r:embed="rId3"/>
          <a:srcRect l="1" r="369" b="5239"/>
          <a:stretch/>
        </p:blipFill>
        <p:spPr>
          <a:xfrm>
            <a:off x="1259442" y="1365146"/>
            <a:ext cx="9669996" cy="4984724"/>
          </a:xfrm>
          <a:prstGeom prst="rect">
            <a:avLst/>
          </a:prstGeom>
          <a:ln w="38100">
            <a:solidFill>
              <a:schemeClr val="tx1"/>
            </a:solidFill>
          </a:ln>
        </p:spPr>
      </p:pic>
    </p:spTree>
    <p:extLst>
      <p:ext uri="{BB962C8B-B14F-4D97-AF65-F5344CB8AC3E}">
        <p14:creationId xmlns:p14="http://schemas.microsoft.com/office/powerpoint/2010/main" val="1373346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ustomShape 1"/>
          <p:cNvSpPr/>
          <p:nvPr/>
        </p:nvSpPr>
        <p:spPr>
          <a:xfrm>
            <a:off x="-3083380" y="3910063"/>
            <a:ext cx="2091600" cy="35136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p:style>
      </p:sp>
      <p:sp>
        <p:nvSpPr>
          <p:cNvPr id="213" name="CustomShape 7"/>
          <p:cNvSpPr/>
          <p:nvPr/>
        </p:nvSpPr>
        <p:spPr>
          <a:xfrm>
            <a:off x="0" y="230104"/>
            <a:ext cx="12188880" cy="369332"/>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1" normalizeH="0" baseline="0" noProof="0" dirty="0">
                <a:ln>
                  <a:noFill/>
                </a:ln>
                <a:solidFill>
                  <a:srgbClr val="083D65"/>
                </a:solidFill>
                <a:effectLst/>
                <a:uLnTx/>
                <a:uFillTx/>
                <a:latin typeface="Segoe UI"/>
              </a:rPr>
              <a:t>ANEXO</a:t>
            </a:r>
            <a:r>
              <a:rPr kumimoji="0" lang="en-US" sz="2400" b="1" i="0" u="none" strike="noStrike" kern="1200" cap="none" spc="-1" normalizeH="0" noProof="0" dirty="0">
                <a:ln>
                  <a:noFill/>
                </a:ln>
                <a:solidFill>
                  <a:srgbClr val="083D65"/>
                </a:solidFill>
                <a:effectLst/>
                <a:uLnTx/>
                <a:uFillTx/>
                <a:latin typeface="Segoe UI"/>
              </a:rPr>
              <a:t> TÉCNICO 2. </a:t>
            </a:r>
            <a:r>
              <a:rPr kumimoji="0" lang="en-US" sz="2400" b="1" i="0" u="none" strike="noStrike" kern="1200" cap="none" spc="-1" normalizeH="0" baseline="0" noProof="0" dirty="0">
                <a:ln>
                  <a:noFill/>
                </a:ln>
                <a:solidFill>
                  <a:srgbClr val="083D65"/>
                </a:solidFill>
                <a:effectLst/>
                <a:uLnTx/>
                <a:uFillTx/>
                <a:latin typeface="Segoe UI"/>
              </a:rPr>
              <a:t>ESTÁNDARES DE PUBLICACIÓN SEDE ELECTRÓNICA Y WEB</a:t>
            </a:r>
          </a:p>
        </p:txBody>
      </p:sp>
      <p:sp>
        <p:nvSpPr>
          <p:cNvPr id="7" name="CuadroTexto 6"/>
          <p:cNvSpPr txBox="1"/>
          <p:nvPr/>
        </p:nvSpPr>
        <p:spPr>
          <a:xfrm>
            <a:off x="822960" y="809892"/>
            <a:ext cx="10452735" cy="3816429"/>
          </a:xfrm>
          <a:prstGeom prst="rect">
            <a:avLst/>
          </a:prstGeom>
          <a:noFill/>
        </p:spPr>
        <p:txBody>
          <a:bodyPr wrap="square" rtlCol="0">
            <a:spAutoFit/>
          </a:bodyPr>
          <a:lstStyle/>
          <a:p>
            <a:pPr algn="just"/>
            <a:r>
              <a:rPr lang="es-ES" sz="1600" b="1" u="sng" dirty="0">
                <a:solidFill>
                  <a:prstClr val="black"/>
                </a:solidFill>
              </a:rPr>
              <a:t>2. Atención y Servicios a la Ciudadanía</a:t>
            </a:r>
          </a:p>
          <a:p>
            <a:pPr algn="just"/>
            <a:endParaRPr lang="es-ES" sz="1600" b="1" u="sng" dirty="0">
              <a:solidFill>
                <a:prstClr val="black"/>
              </a:solidFill>
            </a:endParaRPr>
          </a:p>
          <a:p>
            <a:pPr algn="just"/>
            <a:endParaRPr lang="es-ES" sz="1600" b="1" u="sng" dirty="0">
              <a:solidFill>
                <a:prstClr val="black"/>
              </a:solidFill>
            </a:endParaRPr>
          </a:p>
          <a:p>
            <a:pPr algn="just"/>
            <a:endParaRPr lang="es-ES" sz="1600" b="1" u="sng" dirty="0">
              <a:solidFill>
                <a:prstClr val="black"/>
              </a:solidFill>
            </a:endParaRPr>
          </a:p>
          <a:p>
            <a:pPr algn="just"/>
            <a:endParaRPr lang="es-ES" sz="1600" b="1" u="sng" dirty="0">
              <a:solidFill>
                <a:prstClr val="black"/>
              </a:solidFill>
            </a:endParaRPr>
          </a:p>
          <a:p>
            <a:pPr algn="just"/>
            <a:endParaRPr lang="es-ES" sz="1600" b="1" u="sng" dirty="0">
              <a:solidFill>
                <a:prstClr val="black"/>
              </a:solidFill>
            </a:endParaRPr>
          </a:p>
          <a:p>
            <a:pPr algn="just"/>
            <a:endParaRPr lang="es-ES" sz="1600" b="1" u="sng" dirty="0">
              <a:solidFill>
                <a:prstClr val="black"/>
              </a:solidFill>
            </a:endParaRPr>
          </a:p>
          <a:p>
            <a:pPr algn="just"/>
            <a:r>
              <a:rPr lang="es-ES" sz="1600" b="1" u="sng" dirty="0">
                <a:solidFill>
                  <a:prstClr val="black"/>
                </a:solidFill>
              </a:rPr>
              <a:t> </a:t>
            </a:r>
          </a:p>
          <a:p>
            <a:pPr algn="just"/>
            <a:endParaRPr lang="es-ES" sz="1600" b="1" u="sng" dirty="0">
              <a:solidFill>
                <a:prstClr val="black"/>
              </a:solidFill>
            </a:endParaRPr>
          </a:p>
          <a:p>
            <a:pPr algn="just"/>
            <a:endParaRPr lang="es-ES" sz="1600" b="1" u="sng" dirty="0">
              <a:solidFill>
                <a:prstClr val="black"/>
              </a:solidFill>
            </a:endParaRPr>
          </a:p>
          <a:p>
            <a:pPr algn="just"/>
            <a:endParaRPr lang="es-ES" sz="1600" b="1" u="sng" dirty="0">
              <a:solidFill>
                <a:prstClr val="black"/>
              </a:solidFill>
            </a:endParaRPr>
          </a:p>
          <a:p>
            <a:pPr algn="just"/>
            <a:endParaRPr lang="es-ES" sz="1600" b="1" u="sng" dirty="0">
              <a:solidFill>
                <a:prstClr val="black"/>
              </a:solidFill>
            </a:endParaRPr>
          </a:p>
          <a:p>
            <a:pPr algn="just"/>
            <a:endParaRPr lang="es-ES" sz="1600" b="1" u="sng" dirty="0">
              <a:solidFill>
                <a:prstClr val="black"/>
              </a:solidFill>
            </a:endParaRPr>
          </a:p>
          <a:p>
            <a:pPr algn="just"/>
            <a:endParaRPr lang="es-ES" sz="1600" b="1" u="sng" dirty="0">
              <a:solidFill>
                <a:prstClr val="black"/>
              </a:solidFill>
            </a:endParaRPr>
          </a:p>
          <a:p>
            <a:pPr algn="just"/>
            <a:endParaRPr lang="es-ES" dirty="0"/>
          </a:p>
        </p:txBody>
      </p:sp>
      <p:pic>
        <p:nvPicPr>
          <p:cNvPr id="2" name="Imagen 1"/>
          <p:cNvPicPr>
            <a:picLocks noChangeAspect="1"/>
          </p:cNvPicPr>
          <p:nvPr/>
        </p:nvPicPr>
        <p:blipFill>
          <a:blip r:embed="rId3"/>
          <a:stretch>
            <a:fillRect/>
          </a:stretch>
        </p:blipFill>
        <p:spPr>
          <a:xfrm>
            <a:off x="2391216" y="1857425"/>
            <a:ext cx="7316221" cy="3286584"/>
          </a:xfrm>
          <a:prstGeom prst="rect">
            <a:avLst/>
          </a:prstGeom>
          <a:ln w="38100">
            <a:solidFill>
              <a:schemeClr val="tx1"/>
            </a:solidFill>
          </a:ln>
        </p:spPr>
      </p:pic>
      <p:sp>
        <p:nvSpPr>
          <p:cNvPr id="3" name="Elipse 2"/>
          <p:cNvSpPr/>
          <p:nvPr/>
        </p:nvSpPr>
        <p:spPr>
          <a:xfrm>
            <a:off x="4285129" y="2384611"/>
            <a:ext cx="3388659" cy="2366683"/>
          </a:xfrm>
          <a:prstGeom prst="ellipse">
            <a:avLst/>
          </a:prstGeom>
          <a:no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24294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ustomShape 1"/>
          <p:cNvSpPr/>
          <p:nvPr/>
        </p:nvSpPr>
        <p:spPr>
          <a:xfrm>
            <a:off x="-3083380" y="3910063"/>
            <a:ext cx="2091600" cy="35136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p:style>
      </p:sp>
      <p:sp>
        <p:nvSpPr>
          <p:cNvPr id="213" name="CustomShape 7"/>
          <p:cNvSpPr/>
          <p:nvPr/>
        </p:nvSpPr>
        <p:spPr>
          <a:xfrm>
            <a:off x="0" y="230104"/>
            <a:ext cx="12188880" cy="369332"/>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1" normalizeH="0" baseline="0" noProof="0" dirty="0">
                <a:ln>
                  <a:noFill/>
                </a:ln>
                <a:solidFill>
                  <a:srgbClr val="083D65"/>
                </a:solidFill>
                <a:effectLst/>
                <a:uLnTx/>
                <a:uFillTx/>
                <a:latin typeface="Segoe UI"/>
              </a:rPr>
              <a:t>ANEXO</a:t>
            </a:r>
            <a:r>
              <a:rPr kumimoji="0" lang="en-US" sz="2400" b="1" i="0" u="none" strike="noStrike" kern="1200" cap="none" spc="-1" normalizeH="0" noProof="0" dirty="0">
                <a:ln>
                  <a:noFill/>
                </a:ln>
                <a:solidFill>
                  <a:srgbClr val="083D65"/>
                </a:solidFill>
                <a:effectLst/>
                <a:uLnTx/>
                <a:uFillTx/>
                <a:latin typeface="Segoe UI"/>
              </a:rPr>
              <a:t> TÉCNICO 2. </a:t>
            </a:r>
            <a:r>
              <a:rPr kumimoji="0" lang="en-US" sz="2400" b="1" i="0" u="none" strike="noStrike" kern="1200" cap="none" spc="-1" normalizeH="0" baseline="0" noProof="0" dirty="0">
                <a:ln>
                  <a:noFill/>
                </a:ln>
                <a:solidFill>
                  <a:srgbClr val="083D65"/>
                </a:solidFill>
                <a:effectLst/>
                <a:uLnTx/>
                <a:uFillTx/>
                <a:latin typeface="Segoe UI"/>
              </a:rPr>
              <a:t>ESTÁNDARES DE PUBLICACIÓN SEDE ELECTRÓNICA Y WEB</a:t>
            </a:r>
          </a:p>
        </p:txBody>
      </p:sp>
      <p:sp>
        <p:nvSpPr>
          <p:cNvPr id="7" name="CuadroTexto 6"/>
          <p:cNvSpPr txBox="1"/>
          <p:nvPr/>
        </p:nvSpPr>
        <p:spPr>
          <a:xfrm>
            <a:off x="822960" y="809892"/>
            <a:ext cx="10452735" cy="5109091"/>
          </a:xfrm>
          <a:prstGeom prst="rect">
            <a:avLst/>
          </a:prstGeom>
          <a:noFill/>
        </p:spPr>
        <p:txBody>
          <a:bodyPr wrap="square" rtlCol="0">
            <a:spAutoFit/>
          </a:bodyPr>
          <a:lstStyle/>
          <a:p>
            <a:pPr algn="just"/>
            <a:r>
              <a:rPr lang="es-ES" sz="1600" dirty="0">
                <a:solidFill>
                  <a:prstClr val="black"/>
                </a:solidFill>
              </a:rPr>
              <a:t>3.</a:t>
            </a:r>
            <a:r>
              <a:rPr lang="es-ES" sz="1600" b="1" u="sng" dirty="0">
                <a:solidFill>
                  <a:prstClr val="black"/>
                </a:solidFill>
              </a:rPr>
              <a:t> Menú Participa. </a:t>
            </a:r>
            <a:r>
              <a:rPr lang="es-ES" sz="1400" u="sng" dirty="0">
                <a:solidFill>
                  <a:prstClr val="black"/>
                </a:solidFill>
              </a:rPr>
              <a:t>(</a:t>
            </a:r>
            <a:r>
              <a:rPr lang="es-ES" sz="1400" dirty="0"/>
              <a:t>Lineamientos para publicar información en el Menú Participa sobre participación ciudadana en la gestión pública). DAFP</a:t>
            </a:r>
            <a:endParaRPr lang="es-ES" sz="1400" u="sng" dirty="0">
              <a:solidFill>
                <a:prstClr val="black"/>
              </a:solidFill>
            </a:endParaRPr>
          </a:p>
          <a:p>
            <a:pPr marL="342900" indent="-342900" algn="just">
              <a:buAutoNum type="arabicPeriod"/>
            </a:pPr>
            <a:endParaRPr lang="es-ES" sz="1600" b="1" u="sng" dirty="0">
              <a:solidFill>
                <a:prstClr val="black"/>
              </a:solidFill>
            </a:endParaRPr>
          </a:p>
          <a:p>
            <a:pPr marL="342900" indent="-342900" algn="just">
              <a:buAutoNum type="arabicPeriod"/>
            </a:pPr>
            <a:endParaRPr lang="es-ES" sz="1600" b="1" u="sng" dirty="0">
              <a:solidFill>
                <a:prstClr val="black"/>
              </a:solidFill>
            </a:endParaRPr>
          </a:p>
          <a:p>
            <a:pPr marL="342900" indent="-342900" algn="just">
              <a:buAutoNum type="arabicPeriod"/>
            </a:pPr>
            <a:endParaRPr lang="es-ES" sz="1600" b="1" u="sng" dirty="0">
              <a:solidFill>
                <a:prstClr val="black"/>
              </a:solidFill>
            </a:endParaRPr>
          </a:p>
          <a:p>
            <a:pPr marL="342900" indent="-342900" algn="just">
              <a:buAutoNum type="arabicPeriod"/>
            </a:pPr>
            <a:endParaRPr lang="es-ES" sz="1600" b="1" u="sng" dirty="0">
              <a:solidFill>
                <a:prstClr val="black"/>
              </a:solidFill>
            </a:endParaRPr>
          </a:p>
          <a:p>
            <a:pPr marL="342900" indent="-342900" algn="just">
              <a:buAutoNum type="arabicPeriod"/>
            </a:pPr>
            <a:endParaRPr lang="es-ES" sz="1600" b="1" u="sng" dirty="0">
              <a:solidFill>
                <a:prstClr val="black"/>
              </a:solidFill>
            </a:endParaRPr>
          </a:p>
          <a:p>
            <a:pPr marL="342900" indent="-342900" algn="just">
              <a:buAutoNum type="arabicPeriod"/>
            </a:pPr>
            <a:endParaRPr lang="es-ES" sz="1600" b="1" u="sng" dirty="0">
              <a:solidFill>
                <a:prstClr val="black"/>
              </a:solidFill>
            </a:endParaRPr>
          </a:p>
          <a:p>
            <a:pPr marL="342900" indent="-342900" algn="just">
              <a:buAutoNum type="arabicPeriod"/>
            </a:pPr>
            <a:endParaRPr lang="es-ES" sz="1600" b="1" u="sng" dirty="0">
              <a:solidFill>
                <a:prstClr val="black"/>
              </a:solidFill>
            </a:endParaRPr>
          </a:p>
          <a:p>
            <a:pPr algn="just"/>
            <a:endParaRPr lang="es-ES" sz="1600" b="1" u="sng" dirty="0">
              <a:solidFill>
                <a:prstClr val="black"/>
              </a:solidFill>
            </a:endParaRPr>
          </a:p>
          <a:p>
            <a:pPr algn="just"/>
            <a:endParaRPr lang="es-ES" sz="1600" b="1" u="sng" dirty="0">
              <a:solidFill>
                <a:prstClr val="black"/>
              </a:solidFill>
            </a:endParaRPr>
          </a:p>
          <a:p>
            <a:pPr algn="just"/>
            <a:endParaRPr lang="es-ES" sz="1600" b="1" u="sng" dirty="0">
              <a:solidFill>
                <a:prstClr val="black"/>
              </a:solidFill>
            </a:endParaRPr>
          </a:p>
          <a:p>
            <a:pPr algn="just"/>
            <a:endParaRPr lang="es-ES" sz="1600" b="1" u="sng" dirty="0">
              <a:solidFill>
                <a:prstClr val="black"/>
              </a:solidFill>
            </a:endParaRPr>
          </a:p>
          <a:p>
            <a:pPr algn="just"/>
            <a:endParaRPr lang="es-ES" sz="1600" b="1" u="sng" dirty="0">
              <a:solidFill>
                <a:prstClr val="black"/>
              </a:solidFill>
            </a:endParaRPr>
          </a:p>
          <a:p>
            <a:pPr algn="just"/>
            <a:endParaRPr lang="es-ES" sz="1600" b="1" u="sng" dirty="0">
              <a:solidFill>
                <a:prstClr val="black"/>
              </a:solidFill>
            </a:endParaRPr>
          </a:p>
          <a:p>
            <a:pPr algn="just"/>
            <a:endParaRPr lang="es-ES" sz="1600" b="1" u="sng" dirty="0">
              <a:solidFill>
                <a:prstClr val="black"/>
              </a:solidFill>
            </a:endParaRPr>
          </a:p>
          <a:p>
            <a:pPr algn="just"/>
            <a:endParaRPr lang="es-ES" sz="1600" b="1" u="sng" dirty="0">
              <a:solidFill>
                <a:prstClr val="black"/>
              </a:solidFill>
            </a:endParaRPr>
          </a:p>
          <a:p>
            <a:pPr algn="just"/>
            <a:endParaRPr lang="es-ES" sz="1600" b="1" u="sng" dirty="0">
              <a:solidFill>
                <a:prstClr val="black"/>
              </a:solidFill>
            </a:endParaRPr>
          </a:p>
          <a:p>
            <a:pPr algn="just"/>
            <a:endParaRPr lang="es-ES" sz="1600" b="1" u="sng" dirty="0">
              <a:solidFill>
                <a:prstClr val="black"/>
              </a:solidFill>
            </a:endParaRPr>
          </a:p>
          <a:p>
            <a:pPr algn="just"/>
            <a:endParaRPr lang="es-ES" dirty="0"/>
          </a:p>
        </p:txBody>
      </p:sp>
      <p:pic>
        <p:nvPicPr>
          <p:cNvPr id="2" name="Imagen 1"/>
          <p:cNvPicPr>
            <a:picLocks noChangeAspect="1"/>
          </p:cNvPicPr>
          <p:nvPr/>
        </p:nvPicPr>
        <p:blipFill rotWithShape="1">
          <a:blip r:embed="rId3"/>
          <a:srcRect l="-180" t="1203"/>
          <a:stretch/>
        </p:blipFill>
        <p:spPr>
          <a:xfrm>
            <a:off x="1216519" y="1699124"/>
            <a:ext cx="9755841" cy="4421877"/>
          </a:xfrm>
          <a:prstGeom prst="rect">
            <a:avLst/>
          </a:prstGeom>
          <a:ln w="38100">
            <a:solidFill>
              <a:schemeClr val="tx1"/>
            </a:solidFill>
          </a:ln>
        </p:spPr>
      </p:pic>
    </p:spTree>
    <p:extLst>
      <p:ext uri="{BB962C8B-B14F-4D97-AF65-F5344CB8AC3E}">
        <p14:creationId xmlns:p14="http://schemas.microsoft.com/office/powerpoint/2010/main" val="1279612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ustomShape 1"/>
          <p:cNvSpPr/>
          <p:nvPr/>
        </p:nvSpPr>
        <p:spPr>
          <a:xfrm>
            <a:off x="1552575" y="2914650"/>
            <a:ext cx="10370940" cy="3224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lvl="0" algn="r">
              <a:defRPr/>
            </a:pPr>
            <a:r>
              <a:rPr kumimoji="0" lang="es-ES" sz="3400" b="1" i="0" u="none" strike="noStrike" kern="1200" cap="none" spc="-1" normalizeH="0" baseline="0" noProof="0" dirty="0">
                <a:ln>
                  <a:noFill/>
                </a:ln>
                <a:solidFill>
                  <a:srgbClr val="FFFFFF"/>
                </a:solidFill>
                <a:effectLst/>
                <a:uLnTx/>
                <a:uFillTx/>
                <a:latin typeface="Arial"/>
              </a:rPr>
              <a:t>FUNDAMENTOS JURÍDICOS Y ADMINISTRATIVOS DE</a:t>
            </a:r>
            <a:r>
              <a:rPr lang="es-ES" sz="3400" b="1" spc="-1" dirty="0">
                <a:solidFill>
                  <a:srgbClr val="FFFFFF"/>
                </a:solidFill>
              </a:rPr>
              <a:t> LA HERRAMIENTA “</a:t>
            </a:r>
            <a:r>
              <a:rPr lang="es-ES" sz="3400" b="1" i="1" spc="-1" dirty="0">
                <a:solidFill>
                  <a:srgbClr val="FFFFFF"/>
                </a:solidFill>
              </a:rPr>
              <a:t>MATRIZ PARA LA VIGILANCIA DEL CUMPLIMIENTO NORMATIVO DE LA LEY 1712 DE 2014 -VER. 2021”</a:t>
            </a:r>
            <a:endParaRPr kumimoji="0" lang="es-CO" sz="3400" b="0" i="0" u="none" strike="noStrike" kern="1200" cap="none" spc="-1" normalizeH="0" baseline="0" noProof="0" dirty="0">
              <a:ln>
                <a:noFill/>
              </a:ln>
              <a:solidFill>
                <a:prstClr val="black"/>
              </a:solidFill>
              <a:effectLst/>
              <a:uLnTx/>
              <a:uFillTx/>
              <a:latin typeface="Arial"/>
            </a:endParaRPr>
          </a:p>
        </p:txBody>
      </p:sp>
    </p:spTree>
    <p:extLst>
      <p:ext uri="{BB962C8B-B14F-4D97-AF65-F5344CB8AC3E}">
        <p14:creationId xmlns:p14="http://schemas.microsoft.com/office/powerpoint/2010/main" val="378390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ustomShape 1"/>
          <p:cNvSpPr/>
          <p:nvPr/>
        </p:nvSpPr>
        <p:spPr>
          <a:xfrm>
            <a:off x="-3083380" y="3910063"/>
            <a:ext cx="2091600" cy="35136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p:style>
      </p:sp>
      <p:sp>
        <p:nvSpPr>
          <p:cNvPr id="213" name="CustomShape 7"/>
          <p:cNvSpPr/>
          <p:nvPr/>
        </p:nvSpPr>
        <p:spPr>
          <a:xfrm>
            <a:off x="0" y="230104"/>
            <a:ext cx="12188880" cy="369332"/>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spc="-1" dirty="0">
                <a:solidFill>
                  <a:srgbClr val="083D65"/>
                </a:solidFill>
                <a:latin typeface="Segoe UI"/>
              </a:rPr>
              <a:t>NIVELES DEL MENÚ DE TRANSPARENCIA Y ACCESO A LA INFORMACIÓN </a:t>
            </a:r>
            <a:endParaRPr kumimoji="0" lang="en-US" sz="2400" b="1" i="0" u="none" strike="noStrike" kern="1200" cap="none" spc="-1" normalizeH="0" baseline="0" noProof="0" dirty="0">
              <a:ln>
                <a:noFill/>
              </a:ln>
              <a:solidFill>
                <a:srgbClr val="083D65"/>
              </a:solidFill>
              <a:effectLst/>
              <a:uLnTx/>
              <a:uFillTx/>
              <a:latin typeface="Segoe UI"/>
            </a:endParaRPr>
          </a:p>
        </p:txBody>
      </p:sp>
      <p:pic>
        <p:nvPicPr>
          <p:cNvPr id="3" name="Imagen 2"/>
          <p:cNvPicPr>
            <a:picLocks noChangeAspect="1"/>
          </p:cNvPicPr>
          <p:nvPr/>
        </p:nvPicPr>
        <p:blipFill rotWithShape="1">
          <a:blip r:embed="rId3"/>
          <a:srcRect l="419" t="1211" r="510" b="870"/>
          <a:stretch/>
        </p:blipFill>
        <p:spPr>
          <a:xfrm>
            <a:off x="2328530" y="850604"/>
            <a:ext cx="7527852" cy="5826641"/>
          </a:xfrm>
          <a:prstGeom prst="rect">
            <a:avLst/>
          </a:prstGeom>
          <a:ln w="38100">
            <a:solidFill>
              <a:schemeClr val="tx1"/>
            </a:solidFill>
          </a:ln>
        </p:spPr>
      </p:pic>
    </p:spTree>
    <p:extLst>
      <p:ext uri="{BB962C8B-B14F-4D97-AF65-F5344CB8AC3E}">
        <p14:creationId xmlns:p14="http://schemas.microsoft.com/office/powerpoint/2010/main" val="147874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ustomShape 1"/>
          <p:cNvSpPr/>
          <p:nvPr/>
        </p:nvSpPr>
        <p:spPr>
          <a:xfrm>
            <a:off x="-3083380" y="3910063"/>
            <a:ext cx="2091600" cy="35136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p:style>
      </p:sp>
      <p:sp>
        <p:nvSpPr>
          <p:cNvPr id="213" name="CustomShape 7"/>
          <p:cNvSpPr/>
          <p:nvPr/>
        </p:nvSpPr>
        <p:spPr>
          <a:xfrm>
            <a:off x="66888" y="182479"/>
            <a:ext cx="12188880" cy="430887"/>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spc="-1" dirty="0">
                <a:solidFill>
                  <a:srgbClr val="083D65"/>
                </a:solidFill>
                <a:latin typeface="Segoe UI"/>
              </a:rPr>
              <a:t>ANEXO 3. </a:t>
            </a:r>
            <a:r>
              <a:rPr kumimoji="0" lang="en-US" sz="2800" b="1" i="0" u="none" strike="noStrike" kern="1200" cap="none" spc="-1" normalizeH="0" baseline="0" noProof="0" dirty="0">
                <a:ln>
                  <a:noFill/>
                </a:ln>
                <a:solidFill>
                  <a:srgbClr val="083D65"/>
                </a:solidFill>
                <a:effectLst/>
                <a:uLnTx/>
                <a:uFillTx/>
                <a:latin typeface="Segoe UI"/>
              </a:rPr>
              <a:t>SEGURIDAD DIGITAL WEB </a:t>
            </a:r>
          </a:p>
        </p:txBody>
      </p:sp>
      <p:pic>
        <p:nvPicPr>
          <p:cNvPr id="7" name="Imagen 6" descr="Interfaz de usuario gráfica&#10;&#10;Descripción generada automáticamente con confianza media">
            <a:extLst>
              <a:ext uri="{FF2B5EF4-FFF2-40B4-BE49-F238E27FC236}">
                <a16:creationId xmlns:a16="http://schemas.microsoft.com/office/drawing/2014/main" id="{F276A965-E1D4-464D-9117-8E1916D5E5B3}"/>
              </a:ext>
            </a:extLst>
          </p:cNvPr>
          <p:cNvPicPr>
            <a:picLocks noChangeAspect="1"/>
          </p:cNvPicPr>
          <p:nvPr/>
        </p:nvPicPr>
        <p:blipFill>
          <a:blip r:embed="rId3"/>
          <a:stretch>
            <a:fillRect/>
          </a:stretch>
        </p:blipFill>
        <p:spPr>
          <a:xfrm>
            <a:off x="679918" y="1426888"/>
            <a:ext cx="3457781" cy="4472162"/>
          </a:xfrm>
          <a:prstGeom prst="rect">
            <a:avLst/>
          </a:prstGeom>
          <a:ln w="38100">
            <a:solidFill>
              <a:schemeClr val="tx1"/>
            </a:solidFill>
          </a:ln>
        </p:spPr>
      </p:pic>
      <p:sp>
        <p:nvSpPr>
          <p:cNvPr id="8" name="CuadroTexto 7"/>
          <p:cNvSpPr txBox="1"/>
          <p:nvPr/>
        </p:nvSpPr>
        <p:spPr>
          <a:xfrm>
            <a:off x="4676775" y="1291581"/>
            <a:ext cx="6724650" cy="4801314"/>
          </a:xfrm>
          <a:prstGeom prst="rect">
            <a:avLst/>
          </a:prstGeom>
          <a:noFill/>
        </p:spPr>
        <p:txBody>
          <a:bodyPr wrap="square" rtlCol="0">
            <a:spAutoFit/>
          </a:bodyPr>
          <a:lstStyle/>
          <a:p>
            <a:r>
              <a:rPr lang="es-ES" b="1" dirty="0"/>
              <a:t>Definición general: </a:t>
            </a:r>
          </a:p>
          <a:p>
            <a:r>
              <a:rPr lang="es-ES" dirty="0"/>
              <a:t> </a:t>
            </a:r>
          </a:p>
          <a:p>
            <a:pPr algn="just"/>
            <a:r>
              <a:rPr lang="es-ES" dirty="0"/>
              <a:t>Los </a:t>
            </a:r>
            <a:r>
              <a:rPr lang="es-ES" b="1" dirty="0"/>
              <a:t>sujetos obligados </a:t>
            </a:r>
            <a:r>
              <a:rPr lang="es-ES" dirty="0"/>
              <a:t>tendrán que </a:t>
            </a:r>
            <a:r>
              <a:rPr lang="es-ES" b="1" dirty="0"/>
              <a:t>adoptar medidas para garantizar la seguridad digital y mitigar riesgos de incidentes cibernéticos o filtración de datos personales o sensibles.</a:t>
            </a:r>
          </a:p>
          <a:p>
            <a:pPr algn="just"/>
            <a:endParaRPr lang="es-ES" b="1" dirty="0"/>
          </a:p>
          <a:p>
            <a:pPr algn="just"/>
            <a:r>
              <a:rPr lang="es-ES" dirty="0"/>
              <a:t>Al respecto, la Procuraduría Delegada,  en aplicación de los principios </a:t>
            </a:r>
            <a:r>
              <a:rPr lang="es-ES" b="1" dirty="0">
                <a:solidFill>
                  <a:srgbClr val="00B050"/>
                </a:solidFill>
              </a:rPr>
              <a:t>de eficacia y razonabilidad</a:t>
            </a:r>
            <a:r>
              <a:rPr lang="es-ES" dirty="0"/>
              <a:t>, estableció un mecanismo de agregación que simplificara su evaluación dentro de la herramienta auxiliar; como resultado, estos criterios se condensaron en tres (3) preguntas, por medio de las cuales, se busca que el sujeto obligado cumpla con las prerrogativas incluidas en dicho anexo en materia de seguridad digital web.</a:t>
            </a:r>
          </a:p>
          <a:p>
            <a:endParaRPr lang="es-ES" dirty="0"/>
          </a:p>
          <a:p>
            <a:endParaRPr lang="es-ES" dirty="0"/>
          </a:p>
          <a:p>
            <a:endParaRPr lang="es-ES" dirty="0"/>
          </a:p>
        </p:txBody>
      </p:sp>
    </p:spTree>
    <p:extLst>
      <p:ext uri="{BB962C8B-B14F-4D97-AF65-F5344CB8AC3E}">
        <p14:creationId xmlns:p14="http://schemas.microsoft.com/office/powerpoint/2010/main" val="1398674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ustomShape 1"/>
          <p:cNvSpPr/>
          <p:nvPr/>
        </p:nvSpPr>
        <p:spPr>
          <a:xfrm>
            <a:off x="-3083380" y="3910063"/>
            <a:ext cx="2091600" cy="35136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p:style>
      </p:sp>
      <p:sp>
        <p:nvSpPr>
          <p:cNvPr id="213" name="CustomShape 7"/>
          <p:cNvSpPr/>
          <p:nvPr/>
        </p:nvSpPr>
        <p:spPr>
          <a:xfrm>
            <a:off x="66888" y="182479"/>
            <a:ext cx="12188880" cy="430887"/>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spc="-1" dirty="0">
                <a:solidFill>
                  <a:srgbClr val="083D65"/>
                </a:solidFill>
                <a:latin typeface="Segoe UI"/>
              </a:rPr>
              <a:t>ANEXO 3. </a:t>
            </a:r>
            <a:r>
              <a:rPr kumimoji="0" lang="en-US" sz="2800" b="1" i="0" u="none" strike="noStrike" kern="1200" cap="none" spc="-1" normalizeH="0" baseline="0" noProof="0" dirty="0">
                <a:ln>
                  <a:noFill/>
                </a:ln>
                <a:solidFill>
                  <a:srgbClr val="083D65"/>
                </a:solidFill>
                <a:effectLst/>
                <a:uLnTx/>
                <a:uFillTx/>
                <a:latin typeface="Segoe UI"/>
              </a:rPr>
              <a:t>SEGURIDAD DIGITAL WEB </a:t>
            </a:r>
          </a:p>
        </p:txBody>
      </p:sp>
      <p:pic>
        <p:nvPicPr>
          <p:cNvPr id="4" name="Imagen 3"/>
          <p:cNvPicPr>
            <a:picLocks noChangeAspect="1"/>
          </p:cNvPicPr>
          <p:nvPr/>
        </p:nvPicPr>
        <p:blipFill>
          <a:blip r:embed="rId3"/>
          <a:stretch>
            <a:fillRect/>
          </a:stretch>
        </p:blipFill>
        <p:spPr>
          <a:xfrm>
            <a:off x="457200" y="952500"/>
            <a:ext cx="11277600" cy="4953000"/>
          </a:xfrm>
          <a:prstGeom prst="rect">
            <a:avLst/>
          </a:prstGeom>
        </p:spPr>
      </p:pic>
    </p:spTree>
    <p:extLst>
      <p:ext uri="{BB962C8B-B14F-4D97-AF65-F5344CB8AC3E}">
        <p14:creationId xmlns:p14="http://schemas.microsoft.com/office/powerpoint/2010/main" val="3023797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ustomShape 1"/>
          <p:cNvSpPr/>
          <p:nvPr/>
        </p:nvSpPr>
        <p:spPr>
          <a:xfrm>
            <a:off x="-3083380" y="3910063"/>
            <a:ext cx="2091600" cy="35136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p:style>
      </p:sp>
      <p:sp>
        <p:nvSpPr>
          <p:cNvPr id="213" name="CustomShape 7"/>
          <p:cNvSpPr/>
          <p:nvPr/>
        </p:nvSpPr>
        <p:spPr>
          <a:xfrm>
            <a:off x="66888" y="182479"/>
            <a:ext cx="12188880" cy="430887"/>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lvl="0" algn="ctr">
              <a:defRPr/>
            </a:pPr>
            <a:r>
              <a:rPr kumimoji="0" lang="en-US" sz="2800" b="1" i="0" u="none" strike="noStrike" kern="1200" cap="none" spc="-1" normalizeH="0" baseline="0" noProof="0" dirty="0">
                <a:ln>
                  <a:noFill/>
                </a:ln>
                <a:solidFill>
                  <a:srgbClr val="083D65"/>
                </a:solidFill>
                <a:effectLst/>
                <a:uLnTx/>
                <a:uFillTx/>
                <a:latin typeface="Segoe UI"/>
              </a:rPr>
              <a:t>ANEXO</a:t>
            </a:r>
            <a:r>
              <a:rPr kumimoji="0" lang="en-US" sz="2800" b="1" i="0" u="none" strike="noStrike" kern="1200" cap="none" spc="-1" normalizeH="0" noProof="0" dirty="0">
                <a:ln>
                  <a:noFill/>
                </a:ln>
                <a:solidFill>
                  <a:srgbClr val="083D65"/>
                </a:solidFill>
                <a:effectLst/>
                <a:uLnTx/>
                <a:uFillTx/>
                <a:latin typeface="Segoe UI"/>
              </a:rPr>
              <a:t> 4. </a:t>
            </a:r>
            <a:r>
              <a:rPr lang="es-ES" sz="2800" b="1" spc="-1" dirty="0">
                <a:solidFill>
                  <a:srgbClr val="083D65"/>
                </a:solidFill>
                <a:latin typeface="Segoe UI"/>
              </a:rPr>
              <a:t>REQUISITOS MÍNIMOS DE DATOS ABIERTOS</a:t>
            </a:r>
            <a:endParaRPr kumimoji="0" lang="en-US" sz="2800" b="1" i="0" u="none" strike="noStrike" kern="1200" cap="none" spc="-1" normalizeH="0" baseline="0" noProof="0" dirty="0">
              <a:ln>
                <a:noFill/>
              </a:ln>
              <a:solidFill>
                <a:srgbClr val="083D65"/>
              </a:solidFill>
              <a:effectLst/>
              <a:uLnTx/>
              <a:uFillTx/>
              <a:latin typeface="Segoe UI"/>
            </a:endParaRPr>
          </a:p>
        </p:txBody>
      </p:sp>
      <p:pic>
        <p:nvPicPr>
          <p:cNvPr id="8" name="Imagen 7" descr="Imagen que contiene Texto&#10;&#10;Descripción generada automáticamente">
            <a:extLst>
              <a:ext uri="{FF2B5EF4-FFF2-40B4-BE49-F238E27FC236}">
                <a16:creationId xmlns:a16="http://schemas.microsoft.com/office/drawing/2014/main" id="{BB253F04-6BE2-4870-8E9B-6642C9F0F930}"/>
              </a:ext>
            </a:extLst>
          </p:cNvPr>
          <p:cNvPicPr>
            <a:picLocks noChangeAspect="1"/>
          </p:cNvPicPr>
          <p:nvPr/>
        </p:nvPicPr>
        <p:blipFill>
          <a:blip r:embed="rId3"/>
          <a:stretch>
            <a:fillRect/>
          </a:stretch>
        </p:blipFill>
        <p:spPr>
          <a:xfrm>
            <a:off x="690552" y="1425667"/>
            <a:ext cx="3457780" cy="4495863"/>
          </a:xfrm>
          <a:prstGeom prst="rect">
            <a:avLst/>
          </a:prstGeom>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pic>
      <p:sp>
        <p:nvSpPr>
          <p:cNvPr id="7" name="CuadroTexto 6"/>
          <p:cNvSpPr txBox="1"/>
          <p:nvPr/>
        </p:nvSpPr>
        <p:spPr>
          <a:xfrm>
            <a:off x="4676775" y="1291581"/>
            <a:ext cx="6724650" cy="4801314"/>
          </a:xfrm>
          <a:prstGeom prst="rect">
            <a:avLst/>
          </a:prstGeom>
          <a:noFill/>
        </p:spPr>
        <p:txBody>
          <a:bodyPr wrap="square" rtlCol="0">
            <a:spAutoFit/>
          </a:bodyPr>
          <a:lstStyle/>
          <a:p>
            <a:pPr algn="just"/>
            <a:r>
              <a:rPr lang="es-ES" b="1" dirty="0"/>
              <a:t>Definición general: </a:t>
            </a:r>
          </a:p>
          <a:p>
            <a:pPr algn="just"/>
            <a:r>
              <a:rPr lang="es-ES" dirty="0"/>
              <a:t> </a:t>
            </a:r>
          </a:p>
          <a:p>
            <a:pPr algn="just"/>
            <a:r>
              <a:rPr lang="es-ES" dirty="0"/>
              <a:t>El anexo técnico desarrolla los requisitos mínimos de publicación de datos abiertos, y su integración o federación con el Portal de Datos Abiertos www.datos.gov.co del Estado Colombiano o el que haga sus veces.</a:t>
            </a:r>
          </a:p>
          <a:p>
            <a:pPr algn="just"/>
            <a:endParaRPr lang="es-ES" dirty="0"/>
          </a:p>
          <a:p>
            <a:pPr algn="just"/>
            <a:r>
              <a:rPr lang="es-ES" dirty="0"/>
              <a:t>Bajo el análisis del equipo preventivo de la Procuraduría Delegada, se encontró que los requisitos señalados en este anexo técnico no contenían preguntas específicas; en su lugar, las recomendaciones de este apartado técnico son funcionales al cumplimiento del nivel 7 del anexo técnico 2, “datos abiertos”, y su contenido está expresado en la hoja adicional de la matriz de Excel “instrucciones”.</a:t>
            </a:r>
          </a:p>
          <a:p>
            <a:endParaRPr lang="es-ES" dirty="0"/>
          </a:p>
          <a:p>
            <a:endParaRPr lang="es-ES" dirty="0"/>
          </a:p>
          <a:p>
            <a:endParaRPr lang="es-ES" dirty="0"/>
          </a:p>
        </p:txBody>
      </p:sp>
    </p:spTree>
    <p:extLst>
      <p:ext uri="{BB962C8B-B14F-4D97-AF65-F5344CB8AC3E}">
        <p14:creationId xmlns:p14="http://schemas.microsoft.com/office/powerpoint/2010/main" val="251671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CustomShape 1"/>
          <p:cNvSpPr/>
          <p:nvPr/>
        </p:nvSpPr>
        <p:spPr>
          <a:xfrm>
            <a:off x="10744920" y="6914520"/>
            <a:ext cx="2091600" cy="35136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p:style>
      </p:sp>
      <p:grpSp>
        <p:nvGrpSpPr>
          <p:cNvPr id="502" name="Group 2"/>
          <p:cNvGrpSpPr/>
          <p:nvPr/>
        </p:nvGrpSpPr>
        <p:grpSpPr>
          <a:xfrm>
            <a:off x="0" y="4941360"/>
            <a:ext cx="12188880" cy="1905840"/>
            <a:chOff x="0" y="4941360"/>
            <a:chExt cx="12188880" cy="1905840"/>
          </a:xfrm>
        </p:grpSpPr>
        <p:sp>
          <p:nvSpPr>
            <p:cNvPr id="503" name="CustomShape 3"/>
            <p:cNvSpPr/>
            <p:nvPr/>
          </p:nvSpPr>
          <p:spPr>
            <a:xfrm>
              <a:off x="0" y="4941360"/>
              <a:ext cx="12188880" cy="1905840"/>
            </a:xfrm>
            <a:custGeom>
              <a:avLst/>
              <a:gdLst/>
              <a:ahLst/>
              <a:cxnLst/>
              <a:rect l="l" t="t" r="r" b="b"/>
              <a:pathLst>
                <a:path w="12192000" h="1909138">
                  <a:moveTo>
                    <a:pt x="0" y="0"/>
                  </a:moveTo>
                  <a:lnTo>
                    <a:pt x="227719" y="142350"/>
                  </a:lnTo>
                  <a:cubicBezTo>
                    <a:pt x="1777640" y="1065981"/>
                    <a:pt x="3836554" y="1628919"/>
                    <a:pt x="6096001" y="1628919"/>
                  </a:cubicBezTo>
                  <a:cubicBezTo>
                    <a:pt x="8355448" y="1628919"/>
                    <a:pt x="10414362" y="1065981"/>
                    <a:pt x="11964283" y="142350"/>
                  </a:cubicBezTo>
                  <a:lnTo>
                    <a:pt x="12192000" y="1"/>
                  </a:lnTo>
                  <a:lnTo>
                    <a:pt x="12192000" y="1909138"/>
                  </a:lnTo>
                  <a:lnTo>
                    <a:pt x="0" y="1909138"/>
                  </a:lnTo>
                  <a:lnTo>
                    <a:pt x="0" y="0"/>
                  </a:lnTo>
                  <a:close/>
                </a:path>
              </a:pathLst>
            </a:custGeom>
            <a:solidFill>
              <a:srgbClr val="E8F1F6"/>
            </a:solidFill>
            <a:ln>
              <a:noFill/>
            </a:ln>
          </p:spPr>
          <p:style>
            <a:lnRef idx="0">
              <a:scrgbClr r="0" g="0" b="0"/>
            </a:lnRef>
            <a:fillRef idx="0">
              <a:scrgbClr r="0" g="0" b="0"/>
            </a:fillRef>
            <a:effectRef idx="0">
              <a:scrgbClr r="0" g="0" b="0"/>
            </a:effectRef>
            <a:fontRef idx="minor"/>
          </p:style>
        </p:sp>
        <p:sp>
          <p:nvSpPr>
            <p:cNvPr id="504" name="CustomShape 4"/>
            <p:cNvSpPr/>
            <p:nvPr/>
          </p:nvSpPr>
          <p:spPr>
            <a:xfrm>
              <a:off x="0" y="5556240"/>
              <a:ext cx="12188880" cy="1290960"/>
            </a:xfrm>
            <a:custGeom>
              <a:avLst/>
              <a:gdLst/>
              <a:ahLst/>
              <a:cxnLst/>
              <a:rect l="l" t="t" r="r" b="b"/>
              <a:pathLst>
                <a:path w="12192000" h="1909138">
                  <a:moveTo>
                    <a:pt x="0" y="0"/>
                  </a:moveTo>
                  <a:lnTo>
                    <a:pt x="227719" y="142350"/>
                  </a:lnTo>
                  <a:cubicBezTo>
                    <a:pt x="1777640" y="1065981"/>
                    <a:pt x="3836554" y="1628919"/>
                    <a:pt x="6096001" y="1628919"/>
                  </a:cubicBezTo>
                  <a:cubicBezTo>
                    <a:pt x="8355448" y="1628919"/>
                    <a:pt x="10414362" y="1065981"/>
                    <a:pt x="11964283" y="142350"/>
                  </a:cubicBezTo>
                  <a:lnTo>
                    <a:pt x="12192000" y="1"/>
                  </a:lnTo>
                  <a:lnTo>
                    <a:pt x="12192000" y="1909138"/>
                  </a:lnTo>
                  <a:lnTo>
                    <a:pt x="0" y="1909138"/>
                  </a:lnTo>
                  <a:lnTo>
                    <a:pt x="0" y="0"/>
                  </a:lnTo>
                  <a:close/>
                </a:path>
              </a:pathLst>
            </a:custGeom>
            <a:solidFill>
              <a:srgbClr val="7AC2F9">
                <a:alpha val="11000"/>
              </a:srgbClr>
            </a:solidFill>
            <a:ln>
              <a:noFill/>
            </a:ln>
          </p:spPr>
          <p:style>
            <a:lnRef idx="0">
              <a:scrgbClr r="0" g="0" b="0"/>
            </a:lnRef>
            <a:fillRef idx="0">
              <a:scrgbClr r="0" g="0" b="0"/>
            </a:fillRef>
            <a:effectRef idx="0">
              <a:scrgbClr r="0" g="0" b="0"/>
            </a:effectRef>
            <a:fontRef idx="minor"/>
          </p:style>
        </p:sp>
      </p:grpSp>
      <p:sp>
        <p:nvSpPr>
          <p:cNvPr id="506" name="CustomShape 6"/>
          <p:cNvSpPr/>
          <p:nvPr/>
        </p:nvSpPr>
        <p:spPr>
          <a:xfrm>
            <a:off x="8101080" y="5248440"/>
            <a:ext cx="3843360" cy="1457640"/>
          </a:xfrm>
          <a:prstGeom prst="rect">
            <a:avLst/>
          </a:prstGeom>
          <a:noFill/>
          <a:ln>
            <a:noFill/>
          </a:ln>
        </p:spPr>
        <p:style>
          <a:lnRef idx="0">
            <a:scrgbClr r="0" g="0" b="0"/>
          </a:lnRef>
          <a:fillRef idx="0">
            <a:scrgbClr r="0" g="0" b="0"/>
          </a:fillRef>
          <a:effectRef idx="0">
            <a:scrgbClr r="0" g="0" b="0"/>
          </a:effectRef>
          <a:fontRef idx="minor"/>
        </p:style>
      </p:sp>
      <p:grpSp>
        <p:nvGrpSpPr>
          <p:cNvPr id="13" name="Grupo 12"/>
          <p:cNvGrpSpPr/>
          <p:nvPr/>
        </p:nvGrpSpPr>
        <p:grpSpPr>
          <a:xfrm>
            <a:off x="2620600" y="303679"/>
            <a:ext cx="9380708" cy="5894260"/>
            <a:chOff x="2483615" y="232619"/>
            <a:chExt cx="9380708" cy="5894260"/>
          </a:xfrm>
        </p:grpSpPr>
        <p:sp>
          <p:nvSpPr>
            <p:cNvPr id="14" name="TextBox 185"/>
            <p:cNvSpPr txBox="1"/>
            <p:nvPr/>
          </p:nvSpPr>
          <p:spPr>
            <a:xfrm>
              <a:off x="2483615" y="406103"/>
              <a:ext cx="7649082" cy="55399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3600" b="0" i="0" u="none" strike="noStrike" kern="1200" cap="none" spc="0" normalizeH="0" baseline="0" noProof="0" dirty="0">
                  <a:ln>
                    <a:noFill/>
                  </a:ln>
                  <a:solidFill>
                    <a:srgbClr val="00269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Procuraduría</a:t>
              </a:r>
              <a:r>
                <a:rPr kumimoji="0" lang="en-US" sz="3600" b="0" i="0" u="none" strike="noStrike" kern="1200" cap="none" spc="0" normalizeH="0" baseline="0" noProof="0" dirty="0">
                  <a:ln>
                    <a:noFill/>
                  </a:ln>
                  <a:solidFill>
                    <a:srgbClr val="00269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General de la </a:t>
              </a:r>
              <a:r>
                <a:rPr kumimoji="0" lang="es-CO" sz="3600" b="0" i="0" u="none" strike="noStrike" kern="1200" cap="none" spc="0" normalizeH="0" baseline="0" noProof="0" dirty="0">
                  <a:ln>
                    <a:noFill/>
                  </a:ln>
                  <a:solidFill>
                    <a:srgbClr val="00269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Nación</a:t>
              </a:r>
            </a:p>
          </p:txBody>
        </p:sp>
        <p:sp>
          <p:nvSpPr>
            <p:cNvPr id="15" name="TextBox 189"/>
            <p:cNvSpPr txBox="1"/>
            <p:nvPr/>
          </p:nvSpPr>
          <p:spPr>
            <a:xfrm>
              <a:off x="6700301" y="5286423"/>
              <a:ext cx="4441280"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1D7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patrimoniotransparenciaintegridad@procuraduria.gov.co</a:t>
              </a:r>
            </a:p>
          </p:txBody>
        </p:sp>
        <p:sp>
          <p:nvSpPr>
            <p:cNvPr id="16" name="1 Título"/>
            <p:cNvSpPr txBox="1">
              <a:spLocks/>
            </p:cNvSpPr>
            <p:nvPr/>
          </p:nvSpPr>
          <p:spPr>
            <a:xfrm>
              <a:off x="6123567" y="2142833"/>
              <a:ext cx="4815673" cy="1149732"/>
            </a:xfrm>
            <a:prstGeom prst="rect">
              <a:avLst/>
            </a:prstGeom>
          </p:spPr>
          <p:txBody>
            <a:bodyPr>
              <a:noAutofit/>
            </a:bodyPr>
            <a:lstStyle>
              <a:lvl1pPr algn="l" defTabSz="457109" rtl="0" eaLnBrk="1" latinLnBrk="0" hangingPunct="1">
                <a:lnSpc>
                  <a:spcPct val="90000"/>
                </a:lnSpc>
                <a:spcBef>
                  <a:spcPct val="0"/>
                </a:spcBef>
                <a:buNone/>
                <a:defRPr sz="2200" kern="1200">
                  <a:solidFill>
                    <a:schemeClr val="tx1"/>
                  </a:solidFill>
                  <a:latin typeface="+mj-lt"/>
                  <a:ea typeface="+mj-ea"/>
                  <a:cs typeface="+mj-cs"/>
                </a:defRPr>
              </a:lvl1pPr>
            </a:lstStyle>
            <a:p>
              <a:pPr marL="0" marR="0" lvl="0" indent="0" algn="just" defTabSz="457109" rtl="0" eaLnBrk="1" fontAlgn="auto" latinLnBrk="0" hangingPunct="1">
                <a:lnSpc>
                  <a:spcPct val="90000"/>
                </a:lnSpc>
                <a:spcBef>
                  <a:spcPct val="0"/>
                </a:spcBef>
                <a:spcAft>
                  <a:spcPts val="0"/>
                </a:spcAft>
                <a:buClrTx/>
                <a:buSzTx/>
                <a:buFontTx/>
                <a:buNone/>
                <a:tabLst/>
                <a:defRPr/>
              </a:pPr>
              <a:r>
                <a:rPr kumimoji="0" lang="es-MX" sz="2800" b="0" i="0" u="none" strike="noStrike" kern="1200" cap="none" spc="0" normalizeH="0" baseline="0" noProof="0" dirty="0">
                  <a:ln>
                    <a:noFill/>
                  </a:ln>
                  <a:solidFill>
                    <a:srgbClr val="00269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Delegada para la Defensa del Patrimonio Público, la Transparencia y la Integridad</a:t>
              </a:r>
              <a:endParaRPr kumimoji="0" lang="es-SV" sz="2800" b="0" i="0" u="none" strike="noStrike" kern="1200" cap="none" spc="0" normalizeH="0" baseline="0" noProof="0" dirty="0">
                <a:ln>
                  <a:noFill/>
                </a:ln>
                <a:solidFill>
                  <a:srgbClr val="00269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17" name="Imagen 16"/>
            <p:cNvPicPr>
              <a:picLocks noChangeAspect="1"/>
            </p:cNvPicPr>
            <p:nvPr/>
          </p:nvPicPr>
          <p:blipFill rotWithShape="1">
            <a:blip r:embed="rId3" cstate="print">
              <a:extLst>
                <a:ext uri="{28A0092B-C50C-407E-A947-70E740481C1C}">
                  <a14:useLocalDpi xmlns:a14="http://schemas.microsoft.com/office/drawing/2010/main" val="0"/>
                </a:ext>
              </a:extLst>
            </a:blip>
            <a:srcRect l="16281" t="4036" r="17402" b="29963"/>
            <a:stretch/>
          </p:blipFill>
          <p:spPr>
            <a:xfrm>
              <a:off x="10768948" y="232619"/>
              <a:ext cx="1095375" cy="1090159"/>
            </a:xfrm>
            <a:prstGeom prst="rect">
              <a:avLst/>
            </a:prstGeom>
          </p:spPr>
        </p:pic>
        <p:sp>
          <p:nvSpPr>
            <p:cNvPr id="18" name="Shape 5280"/>
            <p:cNvSpPr/>
            <p:nvPr/>
          </p:nvSpPr>
          <p:spPr>
            <a:xfrm>
              <a:off x="6145464" y="5298330"/>
              <a:ext cx="326401" cy="210250"/>
            </a:xfrm>
            <a:custGeom>
              <a:avLst/>
              <a:gdLst/>
              <a:ahLst/>
              <a:cxnLst>
                <a:cxn ang="0">
                  <a:pos x="wd2" y="hd2"/>
                </a:cxn>
                <a:cxn ang="5400000">
                  <a:pos x="wd2" y="hd2"/>
                </a:cxn>
                <a:cxn ang="10800000">
                  <a:pos x="wd2" y="hd2"/>
                </a:cxn>
                <a:cxn ang="16200000">
                  <a:pos x="wd2" y="hd2"/>
                </a:cxn>
              </a:cxnLst>
              <a:rect l="0" t="0" r="r" b="b"/>
              <a:pathLst>
                <a:path w="21600" h="21600" extrusionOk="0">
                  <a:moveTo>
                    <a:pt x="21600" y="19440"/>
                  </a:moveTo>
                  <a:cubicBezTo>
                    <a:pt x="21600" y="20736"/>
                    <a:pt x="20587" y="21600"/>
                    <a:pt x="19575" y="21600"/>
                  </a:cubicBezTo>
                  <a:cubicBezTo>
                    <a:pt x="1688" y="21600"/>
                    <a:pt x="1688" y="21600"/>
                    <a:pt x="1688" y="21600"/>
                  </a:cubicBezTo>
                  <a:cubicBezTo>
                    <a:pt x="675" y="21600"/>
                    <a:pt x="0" y="20736"/>
                    <a:pt x="0" y="19440"/>
                  </a:cubicBezTo>
                  <a:cubicBezTo>
                    <a:pt x="0" y="2592"/>
                    <a:pt x="0" y="2592"/>
                    <a:pt x="0" y="2592"/>
                  </a:cubicBezTo>
                  <a:cubicBezTo>
                    <a:pt x="0" y="1296"/>
                    <a:pt x="675" y="0"/>
                    <a:pt x="1688" y="0"/>
                  </a:cubicBezTo>
                  <a:cubicBezTo>
                    <a:pt x="19575" y="0"/>
                    <a:pt x="19575" y="0"/>
                    <a:pt x="19575" y="0"/>
                  </a:cubicBezTo>
                  <a:cubicBezTo>
                    <a:pt x="20587" y="0"/>
                    <a:pt x="21600" y="1296"/>
                    <a:pt x="21600" y="2592"/>
                  </a:cubicBezTo>
                  <a:lnTo>
                    <a:pt x="21600" y="19440"/>
                  </a:lnTo>
                  <a:close/>
                  <a:moveTo>
                    <a:pt x="19575" y="2160"/>
                  </a:moveTo>
                  <a:cubicBezTo>
                    <a:pt x="1688" y="2160"/>
                    <a:pt x="1688" y="2160"/>
                    <a:pt x="1688" y="2160"/>
                  </a:cubicBezTo>
                  <a:cubicBezTo>
                    <a:pt x="1688" y="2160"/>
                    <a:pt x="1350" y="2160"/>
                    <a:pt x="1350" y="2592"/>
                  </a:cubicBezTo>
                  <a:cubicBezTo>
                    <a:pt x="1350" y="4320"/>
                    <a:pt x="2025" y="5616"/>
                    <a:pt x="3375" y="6912"/>
                  </a:cubicBezTo>
                  <a:cubicBezTo>
                    <a:pt x="4725" y="8640"/>
                    <a:pt x="6413" y="9936"/>
                    <a:pt x="8100" y="11664"/>
                  </a:cubicBezTo>
                  <a:cubicBezTo>
                    <a:pt x="8775" y="12528"/>
                    <a:pt x="9788" y="13824"/>
                    <a:pt x="10800" y="13824"/>
                  </a:cubicBezTo>
                  <a:cubicBezTo>
                    <a:pt x="10800" y="13824"/>
                    <a:pt x="10800" y="13824"/>
                    <a:pt x="10800" y="13824"/>
                  </a:cubicBezTo>
                  <a:cubicBezTo>
                    <a:pt x="10800" y="13824"/>
                    <a:pt x="10800" y="13824"/>
                    <a:pt x="10800" y="13824"/>
                  </a:cubicBezTo>
                  <a:cubicBezTo>
                    <a:pt x="11475" y="13824"/>
                    <a:pt x="12825" y="12528"/>
                    <a:pt x="13500" y="11664"/>
                  </a:cubicBezTo>
                  <a:cubicBezTo>
                    <a:pt x="14850" y="9936"/>
                    <a:pt x="16537" y="8640"/>
                    <a:pt x="18225" y="6912"/>
                  </a:cubicBezTo>
                  <a:cubicBezTo>
                    <a:pt x="18900" y="6048"/>
                    <a:pt x="19912" y="4320"/>
                    <a:pt x="19912" y="3024"/>
                  </a:cubicBezTo>
                  <a:cubicBezTo>
                    <a:pt x="19912" y="2592"/>
                    <a:pt x="19912" y="2160"/>
                    <a:pt x="19575" y="2160"/>
                  </a:cubicBezTo>
                  <a:close/>
                  <a:moveTo>
                    <a:pt x="19912" y="7344"/>
                  </a:moveTo>
                  <a:cubicBezTo>
                    <a:pt x="19575" y="7776"/>
                    <a:pt x="19575" y="8208"/>
                    <a:pt x="19237" y="8640"/>
                  </a:cubicBezTo>
                  <a:cubicBezTo>
                    <a:pt x="17550" y="10368"/>
                    <a:pt x="15525" y="12096"/>
                    <a:pt x="13837" y="13824"/>
                  </a:cubicBezTo>
                  <a:cubicBezTo>
                    <a:pt x="13162" y="14688"/>
                    <a:pt x="12150" y="15984"/>
                    <a:pt x="10800" y="15984"/>
                  </a:cubicBezTo>
                  <a:cubicBezTo>
                    <a:pt x="10800" y="15984"/>
                    <a:pt x="10800" y="15984"/>
                    <a:pt x="10800" y="15984"/>
                  </a:cubicBezTo>
                  <a:cubicBezTo>
                    <a:pt x="10800" y="15984"/>
                    <a:pt x="10800" y="15984"/>
                    <a:pt x="10800" y="15984"/>
                  </a:cubicBezTo>
                  <a:cubicBezTo>
                    <a:pt x="9450" y="15984"/>
                    <a:pt x="8438" y="14688"/>
                    <a:pt x="7425" y="13824"/>
                  </a:cubicBezTo>
                  <a:cubicBezTo>
                    <a:pt x="5738" y="12096"/>
                    <a:pt x="4050" y="10368"/>
                    <a:pt x="2363" y="8640"/>
                  </a:cubicBezTo>
                  <a:cubicBezTo>
                    <a:pt x="2025" y="8208"/>
                    <a:pt x="1688" y="7776"/>
                    <a:pt x="1350" y="7344"/>
                  </a:cubicBezTo>
                  <a:cubicBezTo>
                    <a:pt x="1350" y="19440"/>
                    <a:pt x="1350" y="19440"/>
                    <a:pt x="1350" y="19440"/>
                  </a:cubicBezTo>
                  <a:cubicBezTo>
                    <a:pt x="1350" y="19440"/>
                    <a:pt x="1688" y="19872"/>
                    <a:pt x="1688" y="19872"/>
                  </a:cubicBezTo>
                  <a:cubicBezTo>
                    <a:pt x="19575" y="19872"/>
                    <a:pt x="19575" y="19872"/>
                    <a:pt x="19575" y="19872"/>
                  </a:cubicBezTo>
                  <a:cubicBezTo>
                    <a:pt x="19912" y="19872"/>
                    <a:pt x="19912" y="19440"/>
                    <a:pt x="19912" y="19440"/>
                  </a:cubicBezTo>
                  <a:lnTo>
                    <a:pt x="19912" y="7344"/>
                  </a:lnTo>
                  <a:close/>
                </a:path>
              </a:pathLst>
            </a:custGeom>
            <a:solidFill>
              <a:schemeClr val="tx2"/>
            </a:solidFill>
            <a:ln w="12700" cap="flat">
              <a:solidFill>
                <a:srgbClr val="00269E"/>
              </a:solidFill>
              <a:miter lim="400000"/>
            </a:ln>
            <a:effectLst/>
          </p:spPr>
          <p:txBody>
            <a:bodyPr wrap="square" lIns="45719" tIns="45719" rIns="45719" bIns="45719"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2400">
                  <a:solidFill>
                    <a:srgbClr val="000000"/>
                  </a:solidFill>
                  <a:latin typeface="Calibri"/>
                  <a:ea typeface="Calibri"/>
                  <a:cs typeface="Calibri"/>
                  <a:sym typeface="Calibri"/>
                </a:defRPr>
              </a:pPr>
              <a:endParaRPr kumimoji="0" sz="2400" b="0" i="0" u="none" strike="noStrike" kern="1200" cap="none" spc="0" normalizeH="0" baseline="0" noProof="0" dirty="0">
                <a:ln>
                  <a:noFill/>
                </a:ln>
                <a:solidFill>
                  <a:srgbClr val="000000"/>
                </a:solidFill>
                <a:effectLst/>
                <a:uLnTx/>
                <a:uFillTx/>
                <a:latin typeface="Calibri"/>
                <a:cs typeface="Calibri"/>
                <a:sym typeface="Calibri"/>
              </a:endParaRPr>
            </a:p>
          </p:txBody>
        </p:sp>
        <p:sp>
          <p:nvSpPr>
            <p:cNvPr id="19" name="Shape 5370"/>
            <p:cNvSpPr/>
            <p:nvPr/>
          </p:nvSpPr>
          <p:spPr>
            <a:xfrm>
              <a:off x="6092852" y="5859279"/>
              <a:ext cx="430608" cy="267600"/>
            </a:xfrm>
            <a:custGeom>
              <a:avLst/>
              <a:gdLst/>
              <a:ahLst/>
              <a:cxnLst>
                <a:cxn ang="0">
                  <a:pos x="wd2" y="hd2"/>
                </a:cxn>
                <a:cxn ang="5400000">
                  <a:pos x="wd2" y="hd2"/>
                </a:cxn>
                <a:cxn ang="10800000">
                  <a:pos x="wd2" y="hd2"/>
                </a:cxn>
                <a:cxn ang="16200000">
                  <a:pos x="wd2" y="hd2"/>
                </a:cxn>
              </a:cxnLst>
              <a:rect l="0" t="0" r="r" b="b"/>
              <a:pathLst>
                <a:path w="21600" h="21600" extrusionOk="0">
                  <a:moveTo>
                    <a:pt x="21600" y="6048"/>
                  </a:moveTo>
                  <a:cubicBezTo>
                    <a:pt x="15187" y="6048"/>
                    <a:pt x="15187" y="6048"/>
                    <a:pt x="15187" y="6048"/>
                  </a:cubicBezTo>
                  <a:cubicBezTo>
                    <a:pt x="15187" y="6048"/>
                    <a:pt x="15187" y="6048"/>
                    <a:pt x="15187" y="6048"/>
                  </a:cubicBezTo>
                  <a:cubicBezTo>
                    <a:pt x="15187" y="5184"/>
                    <a:pt x="14850" y="4320"/>
                    <a:pt x="10800" y="4320"/>
                  </a:cubicBezTo>
                  <a:cubicBezTo>
                    <a:pt x="6413" y="4320"/>
                    <a:pt x="6075" y="5184"/>
                    <a:pt x="6075" y="6048"/>
                  </a:cubicBezTo>
                  <a:cubicBezTo>
                    <a:pt x="6075" y="6048"/>
                    <a:pt x="6075" y="6048"/>
                    <a:pt x="6075" y="6048"/>
                  </a:cubicBezTo>
                  <a:cubicBezTo>
                    <a:pt x="0" y="6048"/>
                    <a:pt x="0" y="6048"/>
                    <a:pt x="0" y="6048"/>
                  </a:cubicBezTo>
                  <a:cubicBezTo>
                    <a:pt x="0" y="6048"/>
                    <a:pt x="0" y="6048"/>
                    <a:pt x="0" y="6048"/>
                  </a:cubicBezTo>
                  <a:cubicBezTo>
                    <a:pt x="0" y="4752"/>
                    <a:pt x="1350" y="0"/>
                    <a:pt x="10800" y="0"/>
                  </a:cubicBezTo>
                  <a:cubicBezTo>
                    <a:pt x="19912" y="0"/>
                    <a:pt x="21600" y="4752"/>
                    <a:pt x="21600" y="6048"/>
                  </a:cubicBezTo>
                  <a:close/>
                  <a:moveTo>
                    <a:pt x="0" y="8640"/>
                  </a:moveTo>
                  <a:cubicBezTo>
                    <a:pt x="0" y="6480"/>
                    <a:pt x="0" y="6480"/>
                    <a:pt x="0" y="6480"/>
                  </a:cubicBezTo>
                  <a:cubicBezTo>
                    <a:pt x="6075" y="6480"/>
                    <a:pt x="6075" y="6480"/>
                    <a:pt x="6075" y="6480"/>
                  </a:cubicBezTo>
                  <a:cubicBezTo>
                    <a:pt x="6075" y="8640"/>
                    <a:pt x="6075" y="8640"/>
                    <a:pt x="6075" y="8640"/>
                  </a:cubicBezTo>
                  <a:cubicBezTo>
                    <a:pt x="6075" y="9072"/>
                    <a:pt x="5738" y="9504"/>
                    <a:pt x="5400" y="9504"/>
                  </a:cubicBezTo>
                  <a:cubicBezTo>
                    <a:pt x="675" y="9504"/>
                    <a:pt x="675" y="9504"/>
                    <a:pt x="675" y="9504"/>
                  </a:cubicBezTo>
                  <a:cubicBezTo>
                    <a:pt x="338" y="9504"/>
                    <a:pt x="0" y="9072"/>
                    <a:pt x="0" y="8640"/>
                  </a:cubicBezTo>
                  <a:close/>
                  <a:moveTo>
                    <a:pt x="3038" y="15120"/>
                  </a:moveTo>
                  <a:cubicBezTo>
                    <a:pt x="3038" y="15552"/>
                    <a:pt x="2700" y="15552"/>
                    <a:pt x="2700" y="15552"/>
                  </a:cubicBezTo>
                  <a:cubicBezTo>
                    <a:pt x="338" y="15552"/>
                    <a:pt x="338" y="15552"/>
                    <a:pt x="338" y="15552"/>
                  </a:cubicBezTo>
                  <a:cubicBezTo>
                    <a:pt x="0" y="15552"/>
                    <a:pt x="0" y="15552"/>
                    <a:pt x="0" y="15120"/>
                  </a:cubicBezTo>
                  <a:cubicBezTo>
                    <a:pt x="0" y="12096"/>
                    <a:pt x="0" y="12096"/>
                    <a:pt x="0" y="12096"/>
                  </a:cubicBezTo>
                  <a:cubicBezTo>
                    <a:pt x="0" y="11664"/>
                    <a:pt x="0" y="11664"/>
                    <a:pt x="338" y="11664"/>
                  </a:cubicBezTo>
                  <a:cubicBezTo>
                    <a:pt x="2700" y="11664"/>
                    <a:pt x="2700" y="11664"/>
                    <a:pt x="2700" y="11664"/>
                  </a:cubicBezTo>
                  <a:cubicBezTo>
                    <a:pt x="2700" y="11664"/>
                    <a:pt x="3038" y="11664"/>
                    <a:pt x="3038" y="12096"/>
                  </a:cubicBezTo>
                  <a:lnTo>
                    <a:pt x="3038" y="15120"/>
                  </a:lnTo>
                  <a:close/>
                  <a:moveTo>
                    <a:pt x="5400" y="21168"/>
                  </a:moveTo>
                  <a:cubicBezTo>
                    <a:pt x="5400" y="21168"/>
                    <a:pt x="5063" y="21600"/>
                    <a:pt x="5063" y="21600"/>
                  </a:cubicBezTo>
                  <a:cubicBezTo>
                    <a:pt x="2700" y="21600"/>
                    <a:pt x="2700" y="21600"/>
                    <a:pt x="2700" y="21600"/>
                  </a:cubicBezTo>
                  <a:cubicBezTo>
                    <a:pt x="2363" y="21600"/>
                    <a:pt x="2363" y="21168"/>
                    <a:pt x="2363" y="21168"/>
                  </a:cubicBezTo>
                  <a:cubicBezTo>
                    <a:pt x="2363" y="18144"/>
                    <a:pt x="2363" y="18144"/>
                    <a:pt x="2363" y="18144"/>
                  </a:cubicBezTo>
                  <a:cubicBezTo>
                    <a:pt x="2363" y="17712"/>
                    <a:pt x="2363" y="17712"/>
                    <a:pt x="2700" y="17712"/>
                  </a:cubicBezTo>
                  <a:cubicBezTo>
                    <a:pt x="5063" y="17712"/>
                    <a:pt x="5063" y="17712"/>
                    <a:pt x="5063" y="17712"/>
                  </a:cubicBezTo>
                  <a:cubicBezTo>
                    <a:pt x="5063" y="17712"/>
                    <a:pt x="5400" y="17712"/>
                    <a:pt x="5400" y="18144"/>
                  </a:cubicBezTo>
                  <a:lnTo>
                    <a:pt x="5400" y="21168"/>
                  </a:lnTo>
                  <a:close/>
                  <a:moveTo>
                    <a:pt x="7763" y="15120"/>
                  </a:moveTo>
                  <a:cubicBezTo>
                    <a:pt x="7763" y="15552"/>
                    <a:pt x="7425" y="15552"/>
                    <a:pt x="7088" y="15552"/>
                  </a:cubicBezTo>
                  <a:cubicBezTo>
                    <a:pt x="5063" y="15552"/>
                    <a:pt x="5063" y="15552"/>
                    <a:pt x="5063" y="15552"/>
                  </a:cubicBezTo>
                  <a:cubicBezTo>
                    <a:pt x="4725" y="15552"/>
                    <a:pt x="4388" y="15552"/>
                    <a:pt x="4388" y="15120"/>
                  </a:cubicBezTo>
                  <a:cubicBezTo>
                    <a:pt x="4388" y="12096"/>
                    <a:pt x="4388" y="12096"/>
                    <a:pt x="4388" y="12096"/>
                  </a:cubicBezTo>
                  <a:cubicBezTo>
                    <a:pt x="4388" y="11664"/>
                    <a:pt x="4725" y="11664"/>
                    <a:pt x="5063" y="11664"/>
                  </a:cubicBezTo>
                  <a:cubicBezTo>
                    <a:pt x="7088" y="11664"/>
                    <a:pt x="7088" y="11664"/>
                    <a:pt x="7088" y="11664"/>
                  </a:cubicBezTo>
                  <a:cubicBezTo>
                    <a:pt x="7425" y="11664"/>
                    <a:pt x="7763" y="11664"/>
                    <a:pt x="7763" y="12096"/>
                  </a:cubicBezTo>
                  <a:lnTo>
                    <a:pt x="7763" y="15120"/>
                  </a:lnTo>
                  <a:close/>
                  <a:moveTo>
                    <a:pt x="9788" y="21168"/>
                  </a:moveTo>
                  <a:cubicBezTo>
                    <a:pt x="9788" y="21168"/>
                    <a:pt x="9788" y="21600"/>
                    <a:pt x="9450" y="21600"/>
                  </a:cubicBezTo>
                  <a:cubicBezTo>
                    <a:pt x="7088" y="21600"/>
                    <a:pt x="7088" y="21600"/>
                    <a:pt x="7088" y="21600"/>
                  </a:cubicBezTo>
                  <a:cubicBezTo>
                    <a:pt x="7088" y="21600"/>
                    <a:pt x="6750" y="21168"/>
                    <a:pt x="6750" y="21168"/>
                  </a:cubicBezTo>
                  <a:cubicBezTo>
                    <a:pt x="6750" y="18144"/>
                    <a:pt x="6750" y="18144"/>
                    <a:pt x="6750" y="18144"/>
                  </a:cubicBezTo>
                  <a:cubicBezTo>
                    <a:pt x="6750" y="17712"/>
                    <a:pt x="7088" y="17712"/>
                    <a:pt x="7088" y="17712"/>
                  </a:cubicBezTo>
                  <a:cubicBezTo>
                    <a:pt x="9450" y="17712"/>
                    <a:pt x="9450" y="17712"/>
                    <a:pt x="9450" y="17712"/>
                  </a:cubicBezTo>
                  <a:cubicBezTo>
                    <a:pt x="9788" y="17712"/>
                    <a:pt x="9788" y="17712"/>
                    <a:pt x="9788" y="18144"/>
                  </a:cubicBezTo>
                  <a:lnTo>
                    <a:pt x="9788" y="21168"/>
                  </a:lnTo>
                  <a:close/>
                  <a:moveTo>
                    <a:pt x="12150" y="15120"/>
                  </a:moveTo>
                  <a:cubicBezTo>
                    <a:pt x="12150" y="15552"/>
                    <a:pt x="12150" y="15552"/>
                    <a:pt x="11812" y="15552"/>
                  </a:cubicBezTo>
                  <a:cubicBezTo>
                    <a:pt x="9450" y="15552"/>
                    <a:pt x="9450" y="15552"/>
                    <a:pt x="9450" y="15552"/>
                  </a:cubicBezTo>
                  <a:cubicBezTo>
                    <a:pt x="9450" y="15552"/>
                    <a:pt x="9113" y="15552"/>
                    <a:pt x="9113" y="15120"/>
                  </a:cubicBezTo>
                  <a:cubicBezTo>
                    <a:pt x="9113" y="12096"/>
                    <a:pt x="9113" y="12096"/>
                    <a:pt x="9113" y="12096"/>
                  </a:cubicBezTo>
                  <a:cubicBezTo>
                    <a:pt x="9113" y="11664"/>
                    <a:pt x="9450" y="11664"/>
                    <a:pt x="9450" y="11664"/>
                  </a:cubicBezTo>
                  <a:cubicBezTo>
                    <a:pt x="11812" y="11664"/>
                    <a:pt x="11812" y="11664"/>
                    <a:pt x="11812" y="11664"/>
                  </a:cubicBezTo>
                  <a:cubicBezTo>
                    <a:pt x="12150" y="11664"/>
                    <a:pt x="12150" y="11664"/>
                    <a:pt x="12150" y="12096"/>
                  </a:cubicBezTo>
                  <a:lnTo>
                    <a:pt x="12150" y="15120"/>
                  </a:lnTo>
                  <a:close/>
                  <a:moveTo>
                    <a:pt x="14512" y="21168"/>
                  </a:moveTo>
                  <a:cubicBezTo>
                    <a:pt x="14512" y="21168"/>
                    <a:pt x="14512" y="21600"/>
                    <a:pt x="14175" y="21600"/>
                  </a:cubicBezTo>
                  <a:cubicBezTo>
                    <a:pt x="11812" y="21600"/>
                    <a:pt x="11812" y="21600"/>
                    <a:pt x="11812" y="21600"/>
                  </a:cubicBezTo>
                  <a:cubicBezTo>
                    <a:pt x="11812" y="21600"/>
                    <a:pt x="11475" y="21168"/>
                    <a:pt x="11475" y="21168"/>
                  </a:cubicBezTo>
                  <a:cubicBezTo>
                    <a:pt x="11475" y="18144"/>
                    <a:pt x="11475" y="18144"/>
                    <a:pt x="11475" y="18144"/>
                  </a:cubicBezTo>
                  <a:cubicBezTo>
                    <a:pt x="11475" y="17712"/>
                    <a:pt x="11812" y="17712"/>
                    <a:pt x="11812" y="17712"/>
                  </a:cubicBezTo>
                  <a:cubicBezTo>
                    <a:pt x="14175" y="17712"/>
                    <a:pt x="14175" y="17712"/>
                    <a:pt x="14175" y="17712"/>
                  </a:cubicBezTo>
                  <a:cubicBezTo>
                    <a:pt x="14512" y="17712"/>
                    <a:pt x="14512" y="17712"/>
                    <a:pt x="14512" y="18144"/>
                  </a:cubicBezTo>
                  <a:lnTo>
                    <a:pt x="14512" y="21168"/>
                  </a:lnTo>
                  <a:close/>
                  <a:moveTo>
                    <a:pt x="16875" y="15120"/>
                  </a:moveTo>
                  <a:cubicBezTo>
                    <a:pt x="16875" y="15552"/>
                    <a:pt x="16875" y="15552"/>
                    <a:pt x="16537" y="15552"/>
                  </a:cubicBezTo>
                  <a:cubicBezTo>
                    <a:pt x="14175" y="15552"/>
                    <a:pt x="14175" y="15552"/>
                    <a:pt x="14175" y="15552"/>
                  </a:cubicBezTo>
                  <a:cubicBezTo>
                    <a:pt x="13837" y="15552"/>
                    <a:pt x="13837" y="15552"/>
                    <a:pt x="13837" y="15120"/>
                  </a:cubicBezTo>
                  <a:cubicBezTo>
                    <a:pt x="13837" y="12096"/>
                    <a:pt x="13837" y="12096"/>
                    <a:pt x="13837" y="12096"/>
                  </a:cubicBezTo>
                  <a:cubicBezTo>
                    <a:pt x="13837" y="11664"/>
                    <a:pt x="13837" y="11664"/>
                    <a:pt x="14175" y="11664"/>
                  </a:cubicBezTo>
                  <a:cubicBezTo>
                    <a:pt x="16537" y="11664"/>
                    <a:pt x="16537" y="11664"/>
                    <a:pt x="16537" y="11664"/>
                  </a:cubicBezTo>
                  <a:cubicBezTo>
                    <a:pt x="16875" y="11664"/>
                    <a:pt x="16875" y="11664"/>
                    <a:pt x="16875" y="12096"/>
                  </a:cubicBezTo>
                  <a:lnTo>
                    <a:pt x="16875" y="15120"/>
                  </a:lnTo>
                  <a:close/>
                  <a:moveTo>
                    <a:pt x="21600" y="8640"/>
                  </a:moveTo>
                  <a:cubicBezTo>
                    <a:pt x="21600" y="9072"/>
                    <a:pt x="21262" y="9504"/>
                    <a:pt x="20587" y="9504"/>
                  </a:cubicBezTo>
                  <a:cubicBezTo>
                    <a:pt x="16200" y="9504"/>
                    <a:pt x="16200" y="9504"/>
                    <a:pt x="16200" y="9504"/>
                  </a:cubicBezTo>
                  <a:cubicBezTo>
                    <a:pt x="15525" y="9504"/>
                    <a:pt x="15187" y="9072"/>
                    <a:pt x="15187" y="8640"/>
                  </a:cubicBezTo>
                  <a:cubicBezTo>
                    <a:pt x="15187" y="6480"/>
                    <a:pt x="15187" y="6480"/>
                    <a:pt x="15187" y="6480"/>
                  </a:cubicBezTo>
                  <a:cubicBezTo>
                    <a:pt x="21600" y="6480"/>
                    <a:pt x="21600" y="6480"/>
                    <a:pt x="21600" y="6480"/>
                  </a:cubicBezTo>
                  <a:lnTo>
                    <a:pt x="21600" y="8640"/>
                  </a:lnTo>
                  <a:close/>
                  <a:moveTo>
                    <a:pt x="19237" y="21168"/>
                  </a:moveTo>
                  <a:cubicBezTo>
                    <a:pt x="19237" y="21168"/>
                    <a:pt x="18900" y="21600"/>
                    <a:pt x="18900" y="21600"/>
                  </a:cubicBezTo>
                  <a:cubicBezTo>
                    <a:pt x="16537" y="21600"/>
                    <a:pt x="16537" y="21600"/>
                    <a:pt x="16537" y="21600"/>
                  </a:cubicBezTo>
                  <a:cubicBezTo>
                    <a:pt x="16200" y="21600"/>
                    <a:pt x="16200" y="21168"/>
                    <a:pt x="16200" y="21168"/>
                  </a:cubicBezTo>
                  <a:cubicBezTo>
                    <a:pt x="16200" y="18144"/>
                    <a:pt x="16200" y="18144"/>
                    <a:pt x="16200" y="18144"/>
                  </a:cubicBezTo>
                  <a:cubicBezTo>
                    <a:pt x="16200" y="17712"/>
                    <a:pt x="16200" y="17712"/>
                    <a:pt x="16537" y="17712"/>
                  </a:cubicBezTo>
                  <a:cubicBezTo>
                    <a:pt x="18900" y="17712"/>
                    <a:pt x="18900" y="17712"/>
                    <a:pt x="18900" y="17712"/>
                  </a:cubicBezTo>
                  <a:cubicBezTo>
                    <a:pt x="18900" y="17712"/>
                    <a:pt x="19237" y="17712"/>
                    <a:pt x="19237" y="18144"/>
                  </a:cubicBezTo>
                  <a:lnTo>
                    <a:pt x="19237" y="21168"/>
                  </a:lnTo>
                  <a:close/>
                  <a:moveTo>
                    <a:pt x="21600" y="15120"/>
                  </a:moveTo>
                  <a:cubicBezTo>
                    <a:pt x="21600" y="15552"/>
                    <a:pt x="21262" y="15552"/>
                    <a:pt x="21262" y="15552"/>
                  </a:cubicBezTo>
                  <a:cubicBezTo>
                    <a:pt x="18900" y="15552"/>
                    <a:pt x="18900" y="15552"/>
                    <a:pt x="18900" y="15552"/>
                  </a:cubicBezTo>
                  <a:cubicBezTo>
                    <a:pt x="18562" y="15552"/>
                    <a:pt x="18562" y="15552"/>
                    <a:pt x="18562" y="15120"/>
                  </a:cubicBezTo>
                  <a:cubicBezTo>
                    <a:pt x="18562" y="12096"/>
                    <a:pt x="18562" y="12096"/>
                    <a:pt x="18562" y="12096"/>
                  </a:cubicBezTo>
                  <a:cubicBezTo>
                    <a:pt x="18562" y="11664"/>
                    <a:pt x="18562" y="11664"/>
                    <a:pt x="18900" y="11664"/>
                  </a:cubicBezTo>
                  <a:cubicBezTo>
                    <a:pt x="21262" y="11664"/>
                    <a:pt x="21262" y="11664"/>
                    <a:pt x="21262" y="11664"/>
                  </a:cubicBezTo>
                  <a:cubicBezTo>
                    <a:pt x="21262" y="11664"/>
                    <a:pt x="21600" y="11664"/>
                    <a:pt x="21600" y="12096"/>
                  </a:cubicBezTo>
                  <a:lnTo>
                    <a:pt x="21600" y="15120"/>
                  </a:lnTo>
                  <a:close/>
                </a:path>
              </a:pathLst>
            </a:custGeom>
            <a:solidFill>
              <a:srgbClr val="001D7A"/>
            </a:solidFill>
            <a:ln w="12700" cap="flat">
              <a:noFill/>
              <a:miter lim="400000"/>
            </a:ln>
            <a:effectLst/>
          </p:spPr>
          <p:txBody>
            <a:bodyPr wrap="square" lIns="45719" tIns="45719" rIns="45719" bIns="45719"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2400">
                  <a:solidFill>
                    <a:srgbClr val="000000"/>
                  </a:solidFill>
                  <a:latin typeface="Calibri"/>
                  <a:ea typeface="Calibri"/>
                  <a:cs typeface="Calibri"/>
                  <a:sym typeface="Calibri"/>
                </a:defRPr>
              </a:pPr>
              <a:endParaRPr kumimoji="0" sz="2400" b="0" i="0" u="none" strike="noStrike" kern="1200" cap="none" spc="0" normalizeH="0" baseline="0" noProof="0" dirty="0">
                <a:ln>
                  <a:noFill/>
                </a:ln>
                <a:solidFill>
                  <a:srgbClr val="000000"/>
                </a:solidFill>
                <a:effectLst/>
                <a:uLnTx/>
                <a:uFillTx/>
                <a:latin typeface="Calibri"/>
                <a:cs typeface="Calibri"/>
                <a:sym typeface="Calibri"/>
              </a:endParaRPr>
            </a:p>
          </p:txBody>
        </p:sp>
        <p:sp>
          <p:nvSpPr>
            <p:cNvPr id="20" name="Shape 5730"/>
            <p:cNvSpPr/>
            <p:nvPr/>
          </p:nvSpPr>
          <p:spPr>
            <a:xfrm>
              <a:off x="6074219" y="4655766"/>
              <a:ext cx="528279" cy="358864"/>
            </a:xfrm>
            <a:custGeom>
              <a:avLst/>
              <a:gdLst/>
              <a:ahLst/>
              <a:cxnLst>
                <a:cxn ang="0">
                  <a:pos x="wd2" y="hd2"/>
                </a:cxn>
                <a:cxn ang="5400000">
                  <a:pos x="wd2" y="hd2"/>
                </a:cxn>
                <a:cxn ang="10800000">
                  <a:pos x="wd2" y="hd2"/>
                </a:cxn>
                <a:cxn ang="16200000">
                  <a:pos x="wd2" y="hd2"/>
                </a:cxn>
              </a:cxnLst>
              <a:rect l="0" t="0" r="r" b="b"/>
              <a:pathLst>
                <a:path w="21600" h="21600" extrusionOk="0">
                  <a:moveTo>
                    <a:pt x="21600" y="18212"/>
                  </a:moveTo>
                  <a:cubicBezTo>
                    <a:pt x="21600" y="19906"/>
                    <a:pt x="21600" y="19906"/>
                    <a:pt x="21600" y="19906"/>
                  </a:cubicBezTo>
                  <a:cubicBezTo>
                    <a:pt x="21600" y="20753"/>
                    <a:pt x="20758" y="21600"/>
                    <a:pt x="19636" y="21600"/>
                  </a:cubicBezTo>
                  <a:cubicBezTo>
                    <a:pt x="1683" y="21600"/>
                    <a:pt x="1683" y="21600"/>
                    <a:pt x="1683" y="21600"/>
                  </a:cubicBezTo>
                  <a:cubicBezTo>
                    <a:pt x="842" y="21600"/>
                    <a:pt x="0" y="20753"/>
                    <a:pt x="0" y="19906"/>
                  </a:cubicBezTo>
                  <a:cubicBezTo>
                    <a:pt x="0" y="18212"/>
                    <a:pt x="0" y="18212"/>
                    <a:pt x="0" y="18212"/>
                  </a:cubicBezTo>
                  <a:cubicBezTo>
                    <a:pt x="1683" y="18212"/>
                    <a:pt x="1683" y="18212"/>
                    <a:pt x="1683" y="18212"/>
                  </a:cubicBezTo>
                  <a:cubicBezTo>
                    <a:pt x="19636" y="18212"/>
                    <a:pt x="19636" y="18212"/>
                    <a:pt x="19636" y="18212"/>
                  </a:cubicBezTo>
                  <a:lnTo>
                    <a:pt x="21600" y="18212"/>
                  </a:lnTo>
                  <a:close/>
                  <a:moveTo>
                    <a:pt x="2805" y="14400"/>
                  </a:moveTo>
                  <a:cubicBezTo>
                    <a:pt x="2805" y="2541"/>
                    <a:pt x="2805" y="2541"/>
                    <a:pt x="2805" y="2541"/>
                  </a:cubicBezTo>
                  <a:cubicBezTo>
                    <a:pt x="2805" y="847"/>
                    <a:pt x="3647" y="0"/>
                    <a:pt x="4488" y="0"/>
                  </a:cubicBezTo>
                  <a:cubicBezTo>
                    <a:pt x="16831" y="0"/>
                    <a:pt x="16831" y="0"/>
                    <a:pt x="16831" y="0"/>
                  </a:cubicBezTo>
                  <a:cubicBezTo>
                    <a:pt x="17953" y="0"/>
                    <a:pt x="18795" y="847"/>
                    <a:pt x="18795" y="2541"/>
                  </a:cubicBezTo>
                  <a:cubicBezTo>
                    <a:pt x="18795" y="14400"/>
                    <a:pt x="18795" y="14400"/>
                    <a:pt x="18795" y="14400"/>
                  </a:cubicBezTo>
                  <a:cubicBezTo>
                    <a:pt x="18795" y="16094"/>
                    <a:pt x="17953" y="17365"/>
                    <a:pt x="16831" y="17365"/>
                  </a:cubicBezTo>
                  <a:cubicBezTo>
                    <a:pt x="4488" y="17365"/>
                    <a:pt x="4488" y="17365"/>
                    <a:pt x="4488" y="17365"/>
                  </a:cubicBezTo>
                  <a:cubicBezTo>
                    <a:pt x="3647" y="17365"/>
                    <a:pt x="2805" y="16094"/>
                    <a:pt x="2805" y="14400"/>
                  </a:cubicBezTo>
                  <a:close/>
                  <a:moveTo>
                    <a:pt x="4208" y="14400"/>
                  </a:moveTo>
                  <a:cubicBezTo>
                    <a:pt x="4208" y="14824"/>
                    <a:pt x="4488" y="15247"/>
                    <a:pt x="4488" y="15247"/>
                  </a:cubicBezTo>
                  <a:cubicBezTo>
                    <a:pt x="16831" y="15247"/>
                    <a:pt x="16831" y="15247"/>
                    <a:pt x="16831" y="15247"/>
                  </a:cubicBezTo>
                  <a:cubicBezTo>
                    <a:pt x="17112" y="15247"/>
                    <a:pt x="17112" y="14824"/>
                    <a:pt x="17112" y="14400"/>
                  </a:cubicBezTo>
                  <a:cubicBezTo>
                    <a:pt x="17112" y="2541"/>
                    <a:pt x="17112" y="2541"/>
                    <a:pt x="17112" y="2541"/>
                  </a:cubicBezTo>
                  <a:cubicBezTo>
                    <a:pt x="17112" y="2118"/>
                    <a:pt x="17112" y="2118"/>
                    <a:pt x="16831" y="2118"/>
                  </a:cubicBezTo>
                  <a:cubicBezTo>
                    <a:pt x="4488" y="2118"/>
                    <a:pt x="4488" y="2118"/>
                    <a:pt x="4488" y="2118"/>
                  </a:cubicBezTo>
                  <a:cubicBezTo>
                    <a:pt x="4488" y="2118"/>
                    <a:pt x="4208" y="2118"/>
                    <a:pt x="4208" y="2541"/>
                  </a:cubicBezTo>
                  <a:lnTo>
                    <a:pt x="4208" y="14400"/>
                  </a:lnTo>
                  <a:close/>
                  <a:moveTo>
                    <a:pt x="11782" y="19906"/>
                  </a:moveTo>
                  <a:cubicBezTo>
                    <a:pt x="11782" y="19482"/>
                    <a:pt x="11782" y="19482"/>
                    <a:pt x="11782" y="19482"/>
                  </a:cubicBezTo>
                  <a:cubicBezTo>
                    <a:pt x="9818" y="19482"/>
                    <a:pt x="9818" y="19482"/>
                    <a:pt x="9818" y="19482"/>
                  </a:cubicBezTo>
                  <a:cubicBezTo>
                    <a:pt x="9818" y="19482"/>
                    <a:pt x="9538" y="19482"/>
                    <a:pt x="9538" y="19906"/>
                  </a:cubicBezTo>
                  <a:cubicBezTo>
                    <a:pt x="9538" y="19906"/>
                    <a:pt x="9818" y="19906"/>
                    <a:pt x="9818" y="19906"/>
                  </a:cubicBezTo>
                  <a:cubicBezTo>
                    <a:pt x="11782" y="19906"/>
                    <a:pt x="11782" y="19906"/>
                    <a:pt x="11782" y="19906"/>
                  </a:cubicBezTo>
                  <a:cubicBezTo>
                    <a:pt x="11782" y="19906"/>
                    <a:pt x="11782" y="19906"/>
                    <a:pt x="11782" y="19906"/>
                  </a:cubicBezTo>
                  <a:close/>
                </a:path>
              </a:pathLst>
            </a:custGeom>
            <a:solidFill>
              <a:srgbClr val="001D7A"/>
            </a:solidFill>
            <a:ln w="12700" cap="flat">
              <a:noFill/>
              <a:miter lim="400000"/>
            </a:ln>
            <a:effectLst/>
          </p:spPr>
          <p:txBody>
            <a:bodyPr wrap="square" lIns="45719" tIns="45719" rIns="45719" bIns="45719"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2400">
                  <a:solidFill>
                    <a:srgbClr val="000000"/>
                  </a:solidFill>
                  <a:latin typeface="Calibri"/>
                  <a:ea typeface="Calibri"/>
                  <a:cs typeface="Calibri"/>
                  <a:sym typeface="Calibri"/>
                </a:defRPr>
              </a:pPr>
              <a:endParaRPr kumimoji="0" sz="2400" b="0" i="0" u="none" strike="noStrike" kern="1200" cap="none" spc="0" normalizeH="0" baseline="0" noProof="0" dirty="0">
                <a:ln>
                  <a:noFill/>
                </a:ln>
                <a:solidFill>
                  <a:srgbClr val="000000"/>
                </a:solidFill>
                <a:effectLst/>
                <a:uLnTx/>
                <a:uFillTx/>
                <a:latin typeface="Calibri"/>
                <a:cs typeface="Calibri"/>
                <a:sym typeface="Calibri"/>
              </a:endParaRPr>
            </a:p>
          </p:txBody>
        </p:sp>
        <p:sp>
          <p:nvSpPr>
            <p:cNvPr id="21" name="TextBox 189"/>
            <p:cNvSpPr txBox="1"/>
            <p:nvPr/>
          </p:nvSpPr>
          <p:spPr>
            <a:xfrm>
              <a:off x="6700301" y="4752296"/>
              <a:ext cx="2622256"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1D7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https://www.procuraduria.gov.co</a:t>
              </a:r>
            </a:p>
          </p:txBody>
        </p:sp>
        <p:sp>
          <p:nvSpPr>
            <p:cNvPr id="22" name="TextBox 189"/>
            <p:cNvSpPr txBox="1"/>
            <p:nvPr/>
          </p:nvSpPr>
          <p:spPr>
            <a:xfrm>
              <a:off x="6737395" y="5878710"/>
              <a:ext cx="1817357"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1D7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PBX: (+57-1) 587 8750</a:t>
              </a:r>
            </a:p>
          </p:txBody>
        </p:sp>
      </p:grpSp>
      <p:sp>
        <p:nvSpPr>
          <p:cNvPr id="23" name="TextBox 4"/>
          <p:cNvSpPr txBox="1"/>
          <p:nvPr/>
        </p:nvSpPr>
        <p:spPr>
          <a:xfrm>
            <a:off x="641183" y="3573289"/>
            <a:ext cx="6233197"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3600" b="0" i="0" u="none" strike="noStrike" kern="1200" cap="none" spc="0" normalizeH="0" baseline="0" noProof="0" dirty="0">
                <a:ln>
                  <a:noFill/>
                </a:ln>
                <a:solidFill>
                  <a:srgbClr val="00269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Gracias por su atención.</a:t>
            </a:r>
          </a:p>
        </p:txBody>
      </p:sp>
    </p:spTree>
    <p:extLst>
      <p:ext uri="{BB962C8B-B14F-4D97-AF65-F5344CB8AC3E}">
        <p14:creationId xmlns:p14="http://schemas.microsoft.com/office/powerpoint/2010/main" val="315281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8" name="Group 2"/>
          <p:cNvGrpSpPr/>
          <p:nvPr/>
        </p:nvGrpSpPr>
        <p:grpSpPr>
          <a:xfrm>
            <a:off x="0" y="4990414"/>
            <a:ext cx="12188880" cy="1905840"/>
            <a:chOff x="0" y="4941360"/>
            <a:chExt cx="12188880" cy="1905840"/>
          </a:xfrm>
        </p:grpSpPr>
        <p:sp>
          <p:nvSpPr>
            <p:cNvPr id="209" name="CustomShape 3"/>
            <p:cNvSpPr/>
            <p:nvPr/>
          </p:nvSpPr>
          <p:spPr>
            <a:xfrm>
              <a:off x="0" y="4941360"/>
              <a:ext cx="12188880" cy="1905840"/>
            </a:xfrm>
            <a:custGeom>
              <a:avLst/>
              <a:gdLst/>
              <a:ahLst/>
              <a:cxnLst/>
              <a:rect l="l" t="t" r="r" b="b"/>
              <a:pathLst>
                <a:path w="12192000" h="1909138">
                  <a:moveTo>
                    <a:pt x="0" y="0"/>
                  </a:moveTo>
                  <a:lnTo>
                    <a:pt x="227719" y="142350"/>
                  </a:lnTo>
                  <a:cubicBezTo>
                    <a:pt x="1777640" y="1065981"/>
                    <a:pt x="3836554" y="1628919"/>
                    <a:pt x="6096001" y="1628919"/>
                  </a:cubicBezTo>
                  <a:cubicBezTo>
                    <a:pt x="8355448" y="1628919"/>
                    <a:pt x="10414362" y="1065981"/>
                    <a:pt x="11964283" y="142350"/>
                  </a:cubicBezTo>
                  <a:lnTo>
                    <a:pt x="12192000" y="1"/>
                  </a:lnTo>
                  <a:lnTo>
                    <a:pt x="12192000" y="1909138"/>
                  </a:lnTo>
                  <a:lnTo>
                    <a:pt x="0" y="1909138"/>
                  </a:lnTo>
                  <a:lnTo>
                    <a:pt x="0" y="0"/>
                  </a:lnTo>
                  <a:close/>
                </a:path>
              </a:pathLst>
            </a:custGeom>
            <a:solidFill>
              <a:srgbClr val="E8F1F6"/>
            </a:solidFill>
            <a:ln>
              <a:noFill/>
            </a:ln>
          </p:spPr>
          <p:style>
            <a:lnRef idx="0">
              <a:scrgbClr r="0" g="0" b="0"/>
            </a:lnRef>
            <a:fillRef idx="0">
              <a:scrgbClr r="0" g="0" b="0"/>
            </a:fillRef>
            <a:effectRef idx="0">
              <a:scrgbClr r="0" g="0" b="0"/>
            </a:effectRef>
            <a:fontRef idx="minor"/>
          </p:style>
        </p:sp>
        <p:sp>
          <p:nvSpPr>
            <p:cNvPr id="210" name="CustomShape 4"/>
            <p:cNvSpPr/>
            <p:nvPr/>
          </p:nvSpPr>
          <p:spPr>
            <a:xfrm>
              <a:off x="0" y="5556240"/>
              <a:ext cx="12188880" cy="1290960"/>
            </a:xfrm>
            <a:custGeom>
              <a:avLst/>
              <a:gdLst/>
              <a:ahLst/>
              <a:cxnLst/>
              <a:rect l="l" t="t" r="r" b="b"/>
              <a:pathLst>
                <a:path w="12192000" h="1909138">
                  <a:moveTo>
                    <a:pt x="0" y="0"/>
                  </a:moveTo>
                  <a:lnTo>
                    <a:pt x="227719" y="142350"/>
                  </a:lnTo>
                  <a:cubicBezTo>
                    <a:pt x="1777640" y="1065981"/>
                    <a:pt x="3836554" y="1628919"/>
                    <a:pt x="6096001" y="1628919"/>
                  </a:cubicBezTo>
                  <a:cubicBezTo>
                    <a:pt x="8355448" y="1628919"/>
                    <a:pt x="10414362" y="1065981"/>
                    <a:pt x="11964283" y="142350"/>
                  </a:cubicBezTo>
                  <a:lnTo>
                    <a:pt x="12192000" y="1"/>
                  </a:lnTo>
                  <a:lnTo>
                    <a:pt x="12192000" y="1909138"/>
                  </a:lnTo>
                  <a:lnTo>
                    <a:pt x="0" y="1909138"/>
                  </a:lnTo>
                  <a:lnTo>
                    <a:pt x="0" y="0"/>
                  </a:lnTo>
                  <a:close/>
                </a:path>
              </a:pathLst>
            </a:custGeom>
            <a:solidFill>
              <a:srgbClr val="7AC2F9">
                <a:alpha val="11000"/>
              </a:srgbClr>
            </a:solidFill>
            <a:ln>
              <a:noFill/>
            </a:ln>
          </p:spPr>
          <p:style>
            <a:lnRef idx="0">
              <a:scrgbClr r="0" g="0" b="0"/>
            </a:lnRef>
            <a:fillRef idx="0">
              <a:scrgbClr r="0" g="0" b="0"/>
            </a:fillRef>
            <a:effectRef idx="0">
              <a:scrgbClr r="0" g="0" b="0"/>
            </a:effectRef>
            <a:fontRef idx="minor"/>
          </p:style>
        </p:sp>
      </p:grpSp>
      <p:sp>
        <p:nvSpPr>
          <p:cNvPr id="207" name="CustomShape 1"/>
          <p:cNvSpPr/>
          <p:nvPr/>
        </p:nvSpPr>
        <p:spPr>
          <a:xfrm>
            <a:off x="10744920" y="6914520"/>
            <a:ext cx="2091600" cy="35136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p:style>
      </p:sp>
      <p:sp>
        <p:nvSpPr>
          <p:cNvPr id="213" name="CustomShape 7"/>
          <p:cNvSpPr/>
          <p:nvPr/>
        </p:nvSpPr>
        <p:spPr>
          <a:xfrm>
            <a:off x="0" y="216000"/>
            <a:ext cx="12188880" cy="430887"/>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1" normalizeH="0" baseline="0" noProof="0" dirty="0">
                <a:ln>
                  <a:noFill/>
                </a:ln>
                <a:solidFill>
                  <a:srgbClr val="083D65"/>
                </a:solidFill>
                <a:effectLst/>
                <a:uLnTx/>
                <a:uFillTx/>
                <a:latin typeface="Segoe UI"/>
              </a:rPr>
              <a:t> FUNDAMENTOS JURÍDICOS</a:t>
            </a:r>
          </a:p>
        </p:txBody>
      </p:sp>
      <p:grpSp>
        <p:nvGrpSpPr>
          <p:cNvPr id="7" name="Grupo 6"/>
          <p:cNvGrpSpPr/>
          <p:nvPr/>
        </p:nvGrpSpPr>
        <p:grpSpPr>
          <a:xfrm>
            <a:off x="441574" y="1122741"/>
            <a:ext cx="11699045" cy="2321108"/>
            <a:chOff x="46339" y="933712"/>
            <a:chExt cx="12038515" cy="2627037"/>
          </a:xfrm>
        </p:grpSpPr>
        <p:sp>
          <p:nvSpPr>
            <p:cNvPr id="157" name="Graphic 1">
              <a:extLst>
                <a:ext uri="{FF2B5EF4-FFF2-40B4-BE49-F238E27FC236}">
                  <a16:creationId xmlns:a16="http://schemas.microsoft.com/office/drawing/2014/main" id="{1768538A-E4D8-4AEA-824A-A445D9EB23A3}"/>
                </a:ext>
              </a:extLst>
            </p:cNvPr>
            <p:cNvSpPr/>
            <p:nvPr/>
          </p:nvSpPr>
          <p:spPr>
            <a:xfrm>
              <a:off x="46339" y="933712"/>
              <a:ext cx="11928341" cy="2373736"/>
            </a:xfrm>
            <a:prstGeom prst="roundRect">
              <a:avLst>
                <a:gd name="adj" fmla="val 7051"/>
              </a:avLst>
            </a:prstGeom>
            <a:solidFill>
              <a:sysClr val="window" lastClr="FFFFFF"/>
            </a:solidFill>
            <a:ln w="50800" cap="flat">
              <a:solidFill>
                <a:srgbClr val="0680C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a:endParaRPr>
            </a:p>
          </p:txBody>
        </p:sp>
        <p:sp>
          <p:nvSpPr>
            <p:cNvPr id="158" name="Isosceles Triangle 3463">
              <a:extLst>
                <a:ext uri="{FF2B5EF4-FFF2-40B4-BE49-F238E27FC236}">
                  <a16:creationId xmlns:a16="http://schemas.microsoft.com/office/drawing/2014/main" id="{3C8DA1E9-CEAD-4C86-A2F4-BF893489503E}"/>
                </a:ext>
              </a:extLst>
            </p:cNvPr>
            <p:cNvSpPr/>
            <p:nvPr/>
          </p:nvSpPr>
          <p:spPr>
            <a:xfrm rot="10800000">
              <a:off x="11864504" y="3166778"/>
              <a:ext cx="220350" cy="393971"/>
            </a:xfrm>
            <a:prstGeom prst="triangle">
              <a:avLst/>
            </a:prstGeom>
            <a:solidFill>
              <a:srgbClr val="0680C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endParaRPr>
            </a:p>
          </p:txBody>
        </p:sp>
      </p:grpSp>
      <p:sp>
        <p:nvSpPr>
          <p:cNvPr id="12" name="Rounded Rectangle 6">
            <a:extLst>
              <a:ext uri="{FF2B5EF4-FFF2-40B4-BE49-F238E27FC236}">
                <a16:creationId xmlns:a16="http://schemas.microsoft.com/office/drawing/2014/main" id="{D9B93C6D-E3F3-CA4D-9BE5-CF150336EB88}"/>
              </a:ext>
            </a:extLst>
          </p:cNvPr>
          <p:cNvSpPr/>
          <p:nvPr/>
        </p:nvSpPr>
        <p:spPr>
          <a:xfrm rot="16200000">
            <a:off x="1675304" y="364840"/>
            <a:ext cx="1341148" cy="3547326"/>
          </a:xfrm>
          <a:prstGeom prst="roundRect">
            <a:avLst>
              <a:gd name="adj" fmla="val 0"/>
            </a:avLst>
          </a:prstGeom>
          <a:gradFill flip="none" rotWithShape="1">
            <a:gsLst>
              <a:gs pos="0">
                <a:srgbClr val="0190CC"/>
              </a:gs>
              <a:gs pos="100000">
                <a:srgbClr val="016B95"/>
              </a:gs>
            </a:gsLst>
            <a:lin ang="2700000" scaled="1"/>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ndParaRPr>
          </a:p>
        </p:txBody>
      </p:sp>
      <p:sp>
        <p:nvSpPr>
          <p:cNvPr id="13" name="Rectangle 3">
            <a:extLst>
              <a:ext uri="{FF2B5EF4-FFF2-40B4-BE49-F238E27FC236}">
                <a16:creationId xmlns:a16="http://schemas.microsoft.com/office/drawing/2014/main" id="{AF3B8E24-23E0-2F46-BFA7-C3793D54A810}"/>
              </a:ext>
            </a:extLst>
          </p:cNvPr>
          <p:cNvSpPr/>
          <p:nvPr/>
        </p:nvSpPr>
        <p:spPr>
          <a:xfrm>
            <a:off x="1803640" y="1536035"/>
            <a:ext cx="1887654"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a:ln>
                  <a:noFill/>
                </a:ln>
                <a:solidFill>
                  <a:prstClr val="white"/>
                </a:solidFill>
                <a:effectLst/>
                <a:uLnTx/>
                <a:uFillTx/>
                <a:latin typeface="Agency FB" panose="020B0503020202020204" pitchFamily="34" charset="0"/>
                <a:cs typeface="Segoe UI" panose="020B0502040204020203" pitchFamily="34" charset="0"/>
              </a:rPr>
              <a:t>Art. 13 </a:t>
            </a:r>
          </a:p>
        </p:txBody>
      </p:sp>
      <p:sp>
        <p:nvSpPr>
          <p:cNvPr id="14" name="Rectangle 4">
            <a:extLst>
              <a:ext uri="{FF2B5EF4-FFF2-40B4-BE49-F238E27FC236}">
                <a16:creationId xmlns:a16="http://schemas.microsoft.com/office/drawing/2014/main" id="{CAF3ABAE-5DB7-144F-BBBA-FAA61CD2F946}"/>
              </a:ext>
            </a:extLst>
          </p:cNvPr>
          <p:cNvSpPr/>
          <p:nvPr/>
        </p:nvSpPr>
        <p:spPr>
          <a:xfrm>
            <a:off x="1752240" y="1848487"/>
            <a:ext cx="2333855" cy="954107"/>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0" cap="none" spc="0" normalizeH="0" baseline="0" noProof="0" dirty="0">
                <a:ln>
                  <a:noFill/>
                </a:ln>
                <a:solidFill>
                  <a:prstClr val="white"/>
                </a:solidFill>
                <a:effectLst/>
                <a:uLnTx/>
                <a:uFillTx/>
                <a:latin typeface="Agency FB" panose="020B0503020202020204" pitchFamily="34" charset="0"/>
                <a:cs typeface="Segoe UI" panose="020B0502040204020203" pitchFamily="34" charset="0"/>
              </a:rPr>
              <a:t>El acceso a la información pública es un derecho fundamental. Los Estados tienen la  obligación de  de brindar a los ciudadanos acceso a la información que está en su poder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gency FB" panose="020B0503020202020204" pitchFamily="34" charset="0"/>
              <a:cs typeface="Segoe UI" panose="020B0502040204020203" pitchFamily="34" charset="0"/>
            </a:endParaRPr>
          </a:p>
        </p:txBody>
      </p:sp>
      <p:cxnSp>
        <p:nvCxnSpPr>
          <p:cNvPr id="15" name="Straight Connector 5">
            <a:extLst>
              <a:ext uri="{FF2B5EF4-FFF2-40B4-BE49-F238E27FC236}">
                <a16:creationId xmlns:a16="http://schemas.microsoft.com/office/drawing/2014/main" id="{428D2DF8-9D94-6549-AB14-2CAD82ADECA6}"/>
              </a:ext>
            </a:extLst>
          </p:cNvPr>
          <p:cNvCxnSpPr>
            <a:cxnSpLocks/>
          </p:cNvCxnSpPr>
          <p:nvPr/>
        </p:nvCxnSpPr>
        <p:spPr>
          <a:xfrm>
            <a:off x="1753510" y="1834460"/>
            <a:ext cx="2208757" cy="0"/>
          </a:xfrm>
          <a:prstGeom prst="line">
            <a:avLst/>
          </a:prstGeom>
          <a:noFill/>
          <a:ln w="25400" cap="rnd" cmpd="sng" algn="ctr">
            <a:solidFill>
              <a:sysClr val="window" lastClr="FFFFFF"/>
            </a:solidFill>
            <a:prstDash val="solid"/>
            <a:round/>
          </a:ln>
          <a:effectLst/>
        </p:spPr>
      </p:cxnSp>
      <p:sp>
        <p:nvSpPr>
          <p:cNvPr id="16" name="Round Same Side Corner Rectangle 15">
            <a:extLst>
              <a:ext uri="{FF2B5EF4-FFF2-40B4-BE49-F238E27FC236}">
                <a16:creationId xmlns:a16="http://schemas.microsoft.com/office/drawing/2014/main" id="{E77A5140-6C7A-724F-A2C2-48ACDE4004B3}"/>
              </a:ext>
            </a:extLst>
          </p:cNvPr>
          <p:cNvSpPr/>
          <p:nvPr/>
        </p:nvSpPr>
        <p:spPr>
          <a:xfrm rot="5400000">
            <a:off x="473640" y="1556301"/>
            <a:ext cx="1164591" cy="1143334"/>
          </a:xfrm>
          <a:prstGeom prst="round2SameRect">
            <a:avLst/>
          </a:prstGeom>
          <a:solidFill>
            <a:sysClr val="window" lastClr="FFFFFF"/>
          </a:solidFill>
          <a:ln w="12700" cap="flat" cmpd="sng" algn="ctr">
            <a:noFill/>
            <a:prstDash val="solid"/>
            <a:miter lim="800000"/>
          </a:ln>
          <a:effectLst>
            <a:outerShdw blurRad="444500" dist="38100" dir="2700000" algn="tl" rotWithShape="0">
              <a:prstClr val="black">
                <a:alpha val="1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ndParaRPr>
          </a:p>
        </p:txBody>
      </p:sp>
      <p:sp>
        <p:nvSpPr>
          <p:cNvPr id="17" name="Rounded Rectangle 18">
            <a:extLst>
              <a:ext uri="{FF2B5EF4-FFF2-40B4-BE49-F238E27FC236}">
                <a16:creationId xmlns:a16="http://schemas.microsoft.com/office/drawing/2014/main" id="{3C1AE085-D84C-1D4B-B405-151552DDEB4D}"/>
              </a:ext>
            </a:extLst>
          </p:cNvPr>
          <p:cNvSpPr/>
          <p:nvPr/>
        </p:nvSpPr>
        <p:spPr>
          <a:xfrm rot="16200000">
            <a:off x="5723001" y="364840"/>
            <a:ext cx="1341147" cy="3547326"/>
          </a:xfrm>
          <a:prstGeom prst="roundRect">
            <a:avLst>
              <a:gd name="adj" fmla="val 0"/>
            </a:avLst>
          </a:prstGeom>
          <a:gradFill flip="none" rotWithShape="1">
            <a:gsLst>
              <a:gs pos="0">
                <a:srgbClr val="0190CC"/>
              </a:gs>
              <a:gs pos="100000">
                <a:srgbClr val="016B95"/>
              </a:gs>
            </a:gsLst>
            <a:lin ang="2700000" scaled="1"/>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ndParaRPr>
          </a:p>
        </p:txBody>
      </p:sp>
      <p:sp>
        <p:nvSpPr>
          <p:cNvPr id="18" name="Rectangle 19">
            <a:extLst>
              <a:ext uri="{FF2B5EF4-FFF2-40B4-BE49-F238E27FC236}">
                <a16:creationId xmlns:a16="http://schemas.microsoft.com/office/drawing/2014/main" id="{FDA6D2B8-1DBD-1542-8FDD-C796C1793FBE}"/>
              </a:ext>
            </a:extLst>
          </p:cNvPr>
          <p:cNvSpPr/>
          <p:nvPr/>
        </p:nvSpPr>
        <p:spPr>
          <a:xfrm>
            <a:off x="5907281" y="1536022"/>
            <a:ext cx="1887654" cy="24622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1600" b="1" i="0" u="none" strike="noStrike" kern="0" cap="none" spc="0" normalizeH="0" baseline="0" noProof="0" dirty="0">
                <a:ln>
                  <a:noFill/>
                </a:ln>
                <a:solidFill>
                  <a:prstClr val="white"/>
                </a:solidFill>
                <a:effectLst/>
                <a:uLnTx/>
                <a:uFillTx/>
                <a:latin typeface="Agency FB" panose="020B0503020202020204" pitchFamily="34" charset="0"/>
                <a:cs typeface="Segoe UI" panose="020B0502040204020203" pitchFamily="34" charset="0"/>
              </a:rPr>
              <a:t>Art. </a:t>
            </a:r>
            <a:r>
              <a:rPr lang="en-ID" sz="1600" b="1" kern="0" dirty="0">
                <a:solidFill>
                  <a:prstClr val="white"/>
                </a:solidFill>
                <a:latin typeface="Agency FB" panose="020B0503020202020204" pitchFamily="34" charset="0"/>
                <a:cs typeface="Segoe UI" panose="020B0502040204020203" pitchFamily="34" charset="0"/>
              </a:rPr>
              <a:t>74</a:t>
            </a:r>
            <a:endParaRPr kumimoji="0" lang="en-US" sz="1600" b="1" i="0" u="none" strike="noStrike" kern="0" cap="none" spc="0" normalizeH="0" baseline="0" noProof="0" dirty="0">
              <a:ln>
                <a:noFill/>
              </a:ln>
              <a:solidFill>
                <a:prstClr val="white"/>
              </a:solidFill>
              <a:effectLst/>
              <a:uLnTx/>
              <a:uFillTx/>
              <a:latin typeface="Agency FB" panose="020B0503020202020204" pitchFamily="34" charset="0"/>
              <a:cs typeface="Segoe UI" panose="020B0502040204020203" pitchFamily="34" charset="0"/>
            </a:endParaRPr>
          </a:p>
        </p:txBody>
      </p:sp>
      <p:sp>
        <p:nvSpPr>
          <p:cNvPr id="19" name="Rectangle 20">
            <a:extLst>
              <a:ext uri="{FF2B5EF4-FFF2-40B4-BE49-F238E27FC236}">
                <a16:creationId xmlns:a16="http://schemas.microsoft.com/office/drawing/2014/main" id="{E00871CB-4AB1-4744-8F04-CC462AB961B3}"/>
              </a:ext>
            </a:extLst>
          </p:cNvPr>
          <p:cNvSpPr/>
          <p:nvPr/>
        </p:nvSpPr>
        <p:spPr>
          <a:xfrm>
            <a:off x="5869993" y="1852612"/>
            <a:ext cx="2174609" cy="430887"/>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kern="0" dirty="0">
                <a:solidFill>
                  <a:prstClr val="white"/>
                </a:solidFill>
                <a:latin typeface="Agency FB" panose="020B0503020202020204" pitchFamily="34" charset="0"/>
                <a:cs typeface="Segoe UI" panose="020B0502040204020203" pitchFamily="34" charset="0"/>
              </a:rPr>
              <a:t>Derecho a acceder a documentos públicos </a:t>
            </a:r>
            <a:endParaRPr kumimoji="0" lang="en-US" sz="1400" b="0" i="0" u="none" strike="noStrike" kern="0" cap="none" spc="0" normalizeH="0" baseline="0" noProof="0" dirty="0">
              <a:ln>
                <a:noFill/>
              </a:ln>
              <a:solidFill>
                <a:prstClr val="white"/>
              </a:solidFill>
              <a:effectLst/>
              <a:uLnTx/>
              <a:uFillTx/>
              <a:latin typeface="Agency FB" panose="020B0503020202020204" pitchFamily="34" charset="0"/>
              <a:cs typeface="Segoe UI" panose="020B0502040204020203" pitchFamily="34" charset="0"/>
            </a:endParaRPr>
          </a:p>
        </p:txBody>
      </p:sp>
      <p:cxnSp>
        <p:nvCxnSpPr>
          <p:cNvPr id="20" name="Straight Connector 21">
            <a:extLst>
              <a:ext uri="{FF2B5EF4-FFF2-40B4-BE49-F238E27FC236}">
                <a16:creationId xmlns:a16="http://schemas.microsoft.com/office/drawing/2014/main" id="{289D21B8-98BC-A345-B342-114B6D3C0726}"/>
              </a:ext>
            </a:extLst>
          </p:cNvPr>
          <p:cNvCxnSpPr>
            <a:cxnSpLocks/>
          </p:cNvCxnSpPr>
          <p:nvPr/>
        </p:nvCxnSpPr>
        <p:spPr>
          <a:xfrm>
            <a:off x="5869994" y="1826859"/>
            <a:ext cx="1887654" cy="0"/>
          </a:xfrm>
          <a:prstGeom prst="line">
            <a:avLst/>
          </a:prstGeom>
          <a:noFill/>
          <a:ln w="25400" cap="rnd" cmpd="sng" algn="ctr">
            <a:solidFill>
              <a:sysClr val="window" lastClr="FFFFFF"/>
            </a:solidFill>
            <a:prstDash val="solid"/>
            <a:round/>
          </a:ln>
          <a:effectLst/>
        </p:spPr>
      </p:cxnSp>
      <p:sp>
        <p:nvSpPr>
          <p:cNvPr id="21" name="Round Same Side Corner Rectangle 22">
            <a:extLst>
              <a:ext uri="{FF2B5EF4-FFF2-40B4-BE49-F238E27FC236}">
                <a16:creationId xmlns:a16="http://schemas.microsoft.com/office/drawing/2014/main" id="{77ADAB9B-0A9E-7144-B4D4-A966DAFCEB9F}"/>
              </a:ext>
            </a:extLst>
          </p:cNvPr>
          <p:cNvSpPr/>
          <p:nvPr/>
        </p:nvSpPr>
        <p:spPr>
          <a:xfrm rot="5400000">
            <a:off x="4512321" y="1545054"/>
            <a:ext cx="1164592" cy="1146528"/>
          </a:xfrm>
          <a:prstGeom prst="round2SameRect">
            <a:avLst/>
          </a:prstGeom>
          <a:solidFill>
            <a:sysClr val="window" lastClr="FFFFFF"/>
          </a:solidFill>
          <a:ln w="12700" cap="flat" cmpd="sng" algn="ctr">
            <a:noFill/>
            <a:prstDash val="solid"/>
            <a:miter lim="800000"/>
          </a:ln>
          <a:effectLst>
            <a:outerShdw blurRad="444500" dist="38100" dir="2700000" algn="tl" rotWithShape="0">
              <a:prstClr val="black">
                <a:alpha val="1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ndParaRPr>
          </a:p>
        </p:txBody>
      </p:sp>
      <p:sp>
        <p:nvSpPr>
          <p:cNvPr id="22" name="Rounded Rectangle 24">
            <a:extLst>
              <a:ext uri="{FF2B5EF4-FFF2-40B4-BE49-F238E27FC236}">
                <a16:creationId xmlns:a16="http://schemas.microsoft.com/office/drawing/2014/main" id="{FCDCCCAB-55D0-CD4D-ACDA-0CC729743193}"/>
              </a:ext>
            </a:extLst>
          </p:cNvPr>
          <p:cNvSpPr/>
          <p:nvPr/>
        </p:nvSpPr>
        <p:spPr>
          <a:xfrm rot="16200000">
            <a:off x="9503999" y="364840"/>
            <a:ext cx="1341147" cy="3547326"/>
          </a:xfrm>
          <a:prstGeom prst="roundRect">
            <a:avLst>
              <a:gd name="adj" fmla="val 0"/>
            </a:avLst>
          </a:prstGeom>
          <a:gradFill flip="none" rotWithShape="1">
            <a:gsLst>
              <a:gs pos="0">
                <a:srgbClr val="0190CC"/>
              </a:gs>
              <a:gs pos="100000">
                <a:srgbClr val="016B95"/>
              </a:gs>
            </a:gsLst>
            <a:lin ang="2700000" scaled="1"/>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prstClr val="white"/>
              </a:solidFill>
              <a:effectLst/>
              <a:uLnTx/>
              <a:uFillTx/>
              <a:latin typeface="Calibri" panose="020F0502020204030204"/>
            </a:endParaRPr>
          </a:p>
        </p:txBody>
      </p:sp>
      <p:sp>
        <p:nvSpPr>
          <p:cNvPr id="23" name="Rectangle 25">
            <a:extLst>
              <a:ext uri="{FF2B5EF4-FFF2-40B4-BE49-F238E27FC236}">
                <a16:creationId xmlns:a16="http://schemas.microsoft.com/office/drawing/2014/main" id="{A1126334-837E-4D47-A448-9E42405F7831}"/>
              </a:ext>
            </a:extLst>
          </p:cNvPr>
          <p:cNvSpPr/>
          <p:nvPr/>
        </p:nvSpPr>
        <p:spPr>
          <a:xfrm>
            <a:off x="9635572" y="1536085"/>
            <a:ext cx="2230711" cy="24622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1600" b="1" i="0" u="none" strike="noStrike" kern="0" cap="none" spc="0" normalizeH="0" baseline="0" noProof="0" dirty="0">
                <a:ln>
                  <a:noFill/>
                </a:ln>
                <a:solidFill>
                  <a:prstClr val="white"/>
                </a:solidFill>
                <a:effectLst/>
                <a:uLnTx/>
                <a:uFillTx/>
                <a:latin typeface="Agency FB" panose="020B0503020202020204" pitchFamily="34" charset="0"/>
                <a:cs typeface="Segoe UI" panose="020B0502040204020203" pitchFamily="34" charset="0"/>
              </a:rPr>
              <a:t>Art. 277: Numeral 9º</a:t>
            </a:r>
            <a:endParaRPr kumimoji="0" lang="en-US" sz="1600" b="1" i="0" u="none" strike="noStrike" kern="0" cap="none" spc="0" normalizeH="0" baseline="0" noProof="0" dirty="0">
              <a:ln>
                <a:noFill/>
              </a:ln>
              <a:solidFill>
                <a:prstClr val="white"/>
              </a:solidFill>
              <a:effectLst/>
              <a:uLnTx/>
              <a:uFillTx/>
              <a:latin typeface="Agency FB" panose="020B0503020202020204" pitchFamily="34" charset="0"/>
              <a:cs typeface="Segoe UI" panose="020B0502040204020203" pitchFamily="34" charset="0"/>
            </a:endParaRPr>
          </a:p>
        </p:txBody>
      </p:sp>
      <p:sp>
        <p:nvSpPr>
          <p:cNvPr id="24" name="Rectangle 26">
            <a:extLst>
              <a:ext uri="{FF2B5EF4-FFF2-40B4-BE49-F238E27FC236}">
                <a16:creationId xmlns:a16="http://schemas.microsoft.com/office/drawing/2014/main" id="{569E7D43-951B-3241-92B5-E5E5610E762F}"/>
              </a:ext>
            </a:extLst>
          </p:cNvPr>
          <p:cNvSpPr/>
          <p:nvPr/>
        </p:nvSpPr>
        <p:spPr>
          <a:xfrm>
            <a:off x="9648551" y="1864336"/>
            <a:ext cx="2193352" cy="64633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400" b="0" i="0" u="none" strike="noStrike" kern="0" cap="none" spc="0" normalizeH="0" baseline="0" noProof="0" dirty="0">
                <a:ln>
                  <a:noFill/>
                </a:ln>
                <a:solidFill>
                  <a:prstClr val="white"/>
                </a:solidFill>
                <a:effectLst/>
                <a:uLnTx/>
                <a:uFillTx/>
                <a:latin typeface="Agency FB" panose="020B0503020202020204" pitchFamily="34" charset="0"/>
                <a:cs typeface="Segoe UI" panose="020B0502040204020203" pitchFamily="34" charset="0"/>
              </a:rPr>
              <a:t>La PGN podrá exigir a los funcionarios públicos la información que considere necesaria</a:t>
            </a:r>
            <a:endParaRPr kumimoji="0" lang="en-US" sz="1400" b="0" i="0" u="none" strike="noStrike" kern="0" cap="none" spc="0" normalizeH="0" baseline="0" noProof="0" dirty="0">
              <a:ln>
                <a:noFill/>
              </a:ln>
              <a:solidFill>
                <a:prstClr val="white"/>
              </a:solidFill>
              <a:effectLst/>
              <a:uLnTx/>
              <a:uFillTx/>
              <a:latin typeface="Agency FB" panose="020B0503020202020204" pitchFamily="34" charset="0"/>
              <a:cs typeface="Segoe UI" panose="020B0502040204020203" pitchFamily="34" charset="0"/>
            </a:endParaRPr>
          </a:p>
        </p:txBody>
      </p:sp>
      <p:cxnSp>
        <p:nvCxnSpPr>
          <p:cNvPr id="26" name="Straight Connector 27">
            <a:extLst>
              <a:ext uri="{FF2B5EF4-FFF2-40B4-BE49-F238E27FC236}">
                <a16:creationId xmlns:a16="http://schemas.microsoft.com/office/drawing/2014/main" id="{C62006F6-92AE-854A-B603-E74EF604B72F}"/>
              </a:ext>
            </a:extLst>
          </p:cNvPr>
          <p:cNvCxnSpPr>
            <a:cxnSpLocks/>
          </p:cNvCxnSpPr>
          <p:nvPr/>
        </p:nvCxnSpPr>
        <p:spPr>
          <a:xfrm>
            <a:off x="9639440" y="1829630"/>
            <a:ext cx="1965707" cy="0"/>
          </a:xfrm>
          <a:prstGeom prst="line">
            <a:avLst/>
          </a:prstGeom>
          <a:noFill/>
          <a:ln w="25400" cap="rnd" cmpd="sng" algn="ctr">
            <a:solidFill>
              <a:sysClr val="window" lastClr="FFFFFF"/>
            </a:solidFill>
            <a:prstDash val="solid"/>
            <a:round/>
          </a:ln>
          <a:effectLst/>
        </p:spPr>
      </p:cxnSp>
      <p:sp>
        <p:nvSpPr>
          <p:cNvPr id="27" name="Round Same Side Corner Rectangle 28">
            <a:extLst>
              <a:ext uri="{FF2B5EF4-FFF2-40B4-BE49-F238E27FC236}">
                <a16:creationId xmlns:a16="http://schemas.microsoft.com/office/drawing/2014/main" id="{CEE361EC-946A-B241-85C4-26E4269ABD17}"/>
              </a:ext>
            </a:extLst>
          </p:cNvPr>
          <p:cNvSpPr/>
          <p:nvPr/>
        </p:nvSpPr>
        <p:spPr>
          <a:xfrm rot="5400000">
            <a:off x="8309485" y="1579774"/>
            <a:ext cx="1164592" cy="1114812"/>
          </a:xfrm>
          <a:prstGeom prst="round2SameRect">
            <a:avLst/>
          </a:prstGeom>
          <a:solidFill>
            <a:sysClr val="window" lastClr="FFFFFF"/>
          </a:solidFill>
          <a:ln w="12700" cap="flat" cmpd="sng" algn="ctr">
            <a:solidFill>
              <a:schemeClr val="bg1"/>
            </a:solidFill>
            <a:prstDash val="solid"/>
            <a:miter lim="800000"/>
          </a:ln>
          <a:effectLst>
            <a:outerShdw blurRad="444500" dist="38100" dir="2700000" algn="tl" rotWithShape="0">
              <a:prstClr val="black">
                <a:alpha val="1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ndParaRPr>
          </a:p>
        </p:txBody>
      </p:sp>
      <p:grpSp>
        <p:nvGrpSpPr>
          <p:cNvPr id="44" name="Group 61">
            <a:extLst>
              <a:ext uri="{FF2B5EF4-FFF2-40B4-BE49-F238E27FC236}">
                <a16:creationId xmlns:a16="http://schemas.microsoft.com/office/drawing/2014/main" id="{61A2E4D9-9995-2342-AA99-AD1777EC7876}"/>
              </a:ext>
            </a:extLst>
          </p:cNvPr>
          <p:cNvGrpSpPr/>
          <p:nvPr/>
        </p:nvGrpSpPr>
        <p:grpSpPr>
          <a:xfrm>
            <a:off x="4823573" y="1920356"/>
            <a:ext cx="602847" cy="597534"/>
            <a:chOff x="4833938" y="2170113"/>
            <a:chExt cx="360364" cy="357187"/>
          </a:xfrm>
          <a:solidFill>
            <a:srgbClr val="FE5409"/>
          </a:solidFill>
        </p:grpSpPr>
        <p:sp>
          <p:nvSpPr>
            <p:cNvPr id="98" name="Freeform 1235">
              <a:extLst>
                <a:ext uri="{FF2B5EF4-FFF2-40B4-BE49-F238E27FC236}">
                  <a16:creationId xmlns:a16="http://schemas.microsoft.com/office/drawing/2014/main" id="{CAFCA3A6-050E-3542-BF26-CD0F6DC4FA2A}"/>
                </a:ext>
              </a:extLst>
            </p:cNvPr>
            <p:cNvSpPr>
              <a:spLocks noEditPoints="1"/>
            </p:cNvSpPr>
            <p:nvPr/>
          </p:nvSpPr>
          <p:spPr bwMode="auto">
            <a:xfrm>
              <a:off x="4833938" y="2482850"/>
              <a:ext cx="165100" cy="44450"/>
            </a:xfrm>
            <a:custGeom>
              <a:avLst/>
              <a:gdLst>
                <a:gd name="T0" fmla="*/ 42 w 44"/>
                <a:gd name="T1" fmla="*/ 12 h 12"/>
                <a:gd name="T2" fmla="*/ 2 w 44"/>
                <a:gd name="T3" fmla="*/ 12 h 12"/>
                <a:gd name="T4" fmla="*/ 0 w 44"/>
                <a:gd name="T5" fmla="*/ 10 h 12"/>
                <a:gd name="T6" fmla="*/ 0 w 44"/>
                <a:gd name="T7" fmla="*/ 6 h 12"/>
                <a:gd name="T8" fmla="*/ 6 w 44"/>
                <a:gd name="T9" fmla="*/ 0 h 12"/>
                <a:gd name="T10" fmla="*/ 38 w 44"/>
                <a:gd name="T11" fmla="*/ 0 h 12"/>
                <a:gd name="T12" fmla="*/ 44 w 44"/>
                <a:gd name="T13" fmla="*/ 6 h 12"/>
                <a:gd name="T14" fmla="*/ 44 w 44"/>
                <a:gd name="T15" fmla="*/ 10 h 12"/>
                <a:gd name="T16" fmla="*/ 42 w 44"/>
                <a:gd name="T17" fmla="*/ 12 h 12"/>
                <a:gd name="T18" fmla="*/ 4 w 44"/>
                <a:gd name="T19" fmla="*/ 8 h 12"/>
                <a:gd name="T20" fmla="*/ 40 w 44"/>
                <a:gd name="T21" fmla="*/ 8 h 12"/>
                <a:gd name="T22" fmla="*/ 40 w 44"/>
                <a:gd name="T23" fmla="*/ 6 h 12"/>
                <a:gd name="T24" fmla="*/ 38 w 44"/>
                <a:gd name="T25" fmla="*/ 4 h 12"/>
                <a:gd name="T26" fmla="*/ 6 w 44"/>
                <a:gd name="T27" fmla="*/ 4 h 12"/>
                <a:gd name="T28" fmla="*/ 4 w 44"/>
                <a:gd name="T29" fmla="*/ 6 h 12"/>
                <a:gd name="T30" fmla="*/ 4 w 44"/>
                <a:gd name="T3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12">
                  <a:moveTo>
                    <a:pt x="42" y="12"/>
                  </a:moveTo>
                  <a:cubicBezTo>
                    <a:pt x="2" y="12"/>
                    <a:pt x="2" y="12"/>
                    <a:pt x="2" y="12"/>
                  </a:cubicBezTo>
                  <a:cubicBezTo>
                    <a:pt x="1" y="12"/>
                    <a:pt x="0" y="11"/>
                    <a:pt x="0" y="10"/>
                  </a:cubicBezTo>
                  <a:cubicBezTo>
                    <a:pt x="0" y="6"/>
                    <a:pt x="0" y="6"/>
                    <a:pt x="0" y="6"/>
                  </a:cubicBezTo>
                  <a:cubicBezTo>
                    <a:pt x="0" y="3"/>
                    <a:pt x="3" y="0"/>
                    <a:pt x="6" y="0"/>
                  </a:cubicBezTo>
                  <a:cubicBezTo>
                    <a:pt x="38" y="0"/>
                    <a:pt x="38" y="0"/>
                    <a:pt x="38" y="0"/>
                  </a:cubicBezTo>
                  <a:cubicBezTo>
                    <a:pt x="41" y="0"/>
                    <a:pt x="44" y="3"/>
                    <a:pt x="44" y="6"/>
                  </a:cubicBezTo>
                  <a:cubicBezTo>
                    <a:pt x="44" y="10"/>
                    <a:pt x="44" y="10"/>
                    <a:pt x="44" y="10"/>
                  </a:cubicBezTo>
                  <a:cubicBezTo>
                    <a:pt x="44" y="11"/>
                    <a:pt x="43" y="12"/>
                    <a:pt x="42" y="12"/>
                  </a:cubicBezTo>
                  <a:close/>
                  <a:moveTo>
                    <a:pt x="4" y="8"/>
                  </a:moveTo>
                  <a:cubicBezTo>
                    <a:pt x="40" y="8"/>
                    <a:pt x="40" y="8"/>
                    <a:pt x="40" y="8"/>
                  </a:cubicBezTo>
                  <a:cubicBezTo>
                    <a:pt x="40" y="6"/>
                    <a:pt x="40" y="6"/>
                    <a:pt x="40" y="6"/>
                  </a:cubicBezTo>
                  <a:cubicBezTo>
                    <a:pt x="40" y="5"/>
                    <a:pt x="39" y="4"/>
                    <a:pt x="38" y="4"/>
                  </a:cubicBezTo>
                  <a:cubicBezTo>
                    <a:pt x="6" y="4"/>
                    <a:pt x="6" y="4"/>
                    <a:pt x="6" y="4"/>
                  </a:cubicBezTo>
                  <a:cubicBezTo>
                    <a:pt x="5" y="4"/>
                    <a:pt x="4" y="5"/>
                    <a:pt x="4" y="6"/>
                  </a:cubicBezTo>
                  <a:lnTo>
                    <a:pt x="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panose="020F0502020204030204"/>
              </a:endParaRPr>
            </a:p>
          </p:txBody>
        </p:sp>
        <p:sp>
          <p:nvSpPr>
            <p:cNvPr id="99" name="Freeform 1236">
              <a:extLst>
                <a:ext uri="{FF2B5EF4-FFF2-40B4-BE49-F238E27FC236}">
                  <a16:creationId xmlns:a16="http://schemas.microsoft.com/office/drawing/2014/main" id="{E3CC0212-0628-354F-B998-891A76DA084B}"/>
                </a:ext>
              </a:extLst>
            </p:cNvPr>
            <p:cNvSpPr>
              <a:spLocks noEditPoints="1"/>
            </p:cNvSpPr>
            <p:nvPr/>
          </p:nvSpPr>
          <p:spPr bwMode="auto">
            <a:xfrm>
              <a:off x="4849813" y="2452688"/>
              <a:ext cx="134938" cy="44450"/>
            </a:xfrm>
            <a:custGeom>
              <a:avLst/>
              <a:gdLst>
                <a:gd name="T0" fmla="*/ 34 w 36"/>
                <a:gd name="T1" fmla="*/ 12 h 12"/>
                <a:gd name="T2" fmla="*/ 2 w 36"/>
                <a:gd name="T3" fmla="*/ 12 h 12"/>
                <a:gd name="T4" fmla="*/ 0 w 36"/>
                <a:gd name="T5" fmla="*/ 10 h 12"/>
                <a:gd name="T6" fmla="*/ 0 w 36"/>
                <a:gd name="T7" fmla="*/ 6 h 12"/>
                <a:gd name="T8" fmla="*/ 6 w 36"/>
                <a:gd name="T9" fmla="*/ 0 h 12"/>
                <a:gd name="T10" fmla="*/ 30 w 36"/>
                <a:gd name="T11" fmla="*/ 0 h 12"/>
                <a:gd name="T12" fmla="*/ 36 w 36"/>
                <a:gd name="T13" fmla="*/ 6 h 12"/>
                <a:gd name="T14" fmla="*/ 36 w 36"/>
                <a:gd name="T15" fmla="*/ 10 h 12"/>
                <a:gd name="T16" fmla="*/ 34 w 36"/>
                <a:gd name="T17" fmla="*/ 12 h 12"/>
                <a:gd name="T18" fmla="*/ 4 w 36"/>
                <a:gd name="T19" fmla="*/ 8 h 12"/>
                <a:gd name="T20" fmla="*/ 32 w 36"/>
                <a:gd name="T21" fmla="*/ 8 h 12"/>
                <a:gd name="T22" fmla="*/ 32 w 36"/>
                <a:gd name="T23" fmla="*/ 6 h 12"/>
                <a:gd name="T24" fmla="*/ 30 w 36"/>
                <a:gd name="T25" fmla="*/ 4 h 12"/>
                <a:gd name="T26" fmla="*/ 6 w 36"/>
                <a:gd name="T27" fmla="*/ 4 h 12"/>
                <a:gd name="T28" fmla="*/ 4 w 36"/>
                <a:gd name="T29" fmla="*/ 6 h 12"/>
                <a:gd name="T30" fmla="*/ 4 w 36"/>
                <a:gd name="T3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12">
                  <a:moveTo>
                    <a:pt x="34" y="12"/>
                  </a:moveTo>
                  <a:cubicBezTo>
                    <a:pt x="2" y="12"/>
                    <a:pt x="2" y="12"/>
                    <a:pt x="2" y="12"/>
                  </a:cubicBezTo>
                  <a:cubicBezTo>
                    <a:pt x="1" y="12"/>
                    <a:pt x="0" y="11"/>
                    <a:pt x="0" y="10"/>
                  </a:cubicBezTo>
                  <a:cubicBezTo>
                    <a:pt x="0" y="6"/>
                    <a:pt x="0" y="6"/>
                    <a:pt x="0" y="6"/>
                  </a:cubicBezTo>
                  <a:cubicBezTo>
                    <a:pt x="0" y="3"/>
                    <a:pt x="3" y="0"/>
                    <a:pt x="6" y="0"/>
                  </a:cubicBezTo>
                  <a:cubicBezTo>
                    <a:pt x="30" y="0"/>
                    <a:pt x="30" y="0"/>
                    <a:pt x="30" y="0"/>
                  </a:cubicBezTo>
                  <a:cubicBezTo>
                    <a:pt x="33" y="0"/>
                    <a:pt x="36" y="3"/>
                    <a:pt x="36" y="6"/>
                  </a:cubicBezTo>
                  <a:cubicBezTo>
                    <a:pt x="36" y="10"/>
                    <a:pt x="36" y="10"/>
                    <a:pt x="36" y="10"/>
                  </a:cubicBezTo>
                  <a:cubicBezTo>
                    <a:pt x="36" y="11"/>
                    <a:pt x="35" y="12"/>
                    <a:pt x="34" y="12"/>
                  </a:cubicBezTo>
                  <a:close/>
                  <a:moveTo>
                    <a:pt x="4" y="8"/>
                  </a:moveTo>
                  <a:cubicBezTo>
                    <a:pt x="32" y="8"/>
                    <a:pt x="32" y="8"/>
                    <a:pt x="32" y="8"/>
                  </a:cubicBezTo>
                  <a:cubicBezTo>
                    <a:pt x="32" y="6"/>
                    <a:pt x="32" y="6"/>
                    <a:pt x="32" y="6"/>
                  </a:cubicBezTo>
                  <a:cubicBezTo>
                    <a:pt x="32" y="5"/>
                    <a:pt x="31" y="4"/>
                    <a:pt x="30" y="4"/>
                  </a:cubicBezTo>
                  <a:cubicBezTo>
                    <a:pt x="6" y="4"/>
                    <a:pt x="6" y="4"/>
                    <a:pt x="6" y="4"/>
                  </a:cubicBezTo>
                  <a:cubicBezTo>
                    <a:pt x="5" y="4"/>
                    <a:pt x="4" y="5"/>
                    <a:pt x="4" y="6"/>
                  </a:cubicBezTo>
                  <a:lnTo>
                    <a:pt x="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panose="020F0502020204030204"/>
              </a:endParaRPr>
            </a:p>
          </p:txBody>
        </p:sp>
        <p:sp>
          <p:nvSpPr>
            <p:cNvPr id="100" name="Freeform 1237">
              <a:extLst>
                <a:ext uri="{FF2B5EF4-FFF2-40B4-BE49-F238E27FC236}">
                  <a16:creationId xmlns:a16="http://schemas.microsoft.com/office/drawing/2014/main" id="{334B1879-3A36-0444-A3AF-CD7F476EC252}"/>
                </a:ext>
              </a:extLst>
            </p:cNvPr>
            <p:cNvSpPr>
              <a:spLocks noEditPoints="1"/>
            </p:cNvSpPr>
            <p:nvPr/>
          </p:nvSpPr>
          <p:spPr bwMode="auto">
            <a:xfrm>
              <a:off x="4932363" y="2208213"/>
              <a:ext cx="149225" cy="153988"/>
            </a:xfrm>
            <a:custGeom>
              <a:avLst/>
              <a:gdLst>
                <a:gd name="T0" fmla="*/ 16 w 40"/>
                <a:gd name="T1" fmla="*/ 41 h 41"/>
                <a:gd name="T2" fmla="*/ 15 w 40"/>
                <a:gd name="T3" fmla="*/ 40 h 41"/>
                <a:gd name="T4" fmla="*/ 1 w 40"/>
                <a:gd name="T5" fmla="*/ 26 h 41"/>
                <a:gd name="T6" fmla="*/ 1 w 40"/>
                <a:gd name="T7" fmla="*/ 23 h 41"/>
                <a:gd name="T8" fmla="*/ 23 w 40"/>
                <a:gd name="T9" fmla="*/ 1 h 41"/>
                <a:gd name="T10" fmla="*/ 25 w 40"/>
                <a:gd name="T11" fmla="*/ 1 h 41"/>
                <a:gd name="T12" fmla="*/ 39 w 40"/>
                <a:gd name="T13" fmla="*/ 15 h 41"/>
                <a:gd name="T14" fmla="*/ 39 w 40"/>
                <a:gd name="T15" fmla="*/ 18 h 41"/>
                <a:gd name="T16" fmla="*/ 17 w 40"/>
                <a:gd name="T17" fmla="*/ 40 h 41"/>
                <a:gd name="T18" fmla="*/ 16 w 40"/>
                <a:gd name="T19" fmla="*/ 41 h 41"/>
                <a:gd name="T20" fmla="*/ 5 w 40"/>
                <a:gd name="T21" fmla="*/ 25 h 41"/>
                <a:gd name="T22" fmla="*/ 16 w 40"/>
                <a:gd name="T23" fmla="*/ 36 h 41"/>
                <a:gd name="T24" fmla="*/ 35 w 40"/>
                <a:gd name="T25" fmla="*/ 17 h 41"/>
                <a:gd name="T26" fmla="*/ 24 w 40"/>
                <a:gd name="T27" fmla="*/ 5 h 41"/>
                <a:gd name="T28" fmla="*/ 5 w 40"/>
                <a:gd name="T29" fmla="*/ 2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41">
                  <a:moveTo>
                    <a:pt x="16" y="41"/>
                  </a:moveTo>
                  <a:cubicBezTo>
                    <a:pt x="15" y="41"/>
                    <a:pt x="15" y="40"/>
                    <a:pt x="15" y="40"/>
                  </a:cubicBezTo>
                  <a:cubicBezTo>
                    <a:pt x="1" y="26"/>
                    <a:pt x="1" y="26"/>
                    <a:pt x="1" y="26"/>
                  </a:cubicBezTo>
                  <a:cubicBezTo>
                    <a:pt x="0" y="25"/>
                    <a:pt x="0" y="24"/>
                    <a:pt x="1" y="23"/>
                  </a:cubicBezTo>
                  <a:cubicBezTo>
                    <a:pt x="23" y="1"/>
                    <a:pt x="23" y="1"/>
                    <a:pt x="23" y="1"/>
                  </a:cubicBezTo>
                  <a:cubicBezTo>
                    <a:pt x="23" y="0"/>
                    <a:pt x="25" y="0"/>
                    <a:pt x="25" y="1"/>
                  </a:cubicBezTo>
                  <a:cubicBezTo>
                    <a:pt x="39" y="15"/>
                    <a:pt x="39" y="15"/>
                    <a:pt x="39" y="15"/>
                  </a:cubicBezTo>
                  <a:cubicBezTo>
                    <a:pt x="40" y="16"/>
                    <a:pt x="40" y="17"/>
                    <a:pt x="39" y="18"/>
                  </a:cubicBezTo>
                  <a:cubicBezTo>
                    <a:pt x="17" y="40"/>
                    <a:pt x="17" y="40"/>
                    <a:pt x="17" y="40"/>
                  </a:cubicBezTo>
                  <a:cubicBezTo>
                    <a:pt x="17" y="40"/>
                    <a:pt x="17" y="41"/>
                    <a:pt x="16" y="41"/>
                  </a:cubicBezTo>
                  <a:close/>
                  <a:moveTo>
                    <a:pt x="5" y="25"/>
                  </a:moveTo>
                  <a:cubicBezTo>
                    <a:pt x="16" y="36"/>
                    <a:pt x="16" y="36"/>
                    <a:pt x="16" y="36"/>
                  </a:cubicBezTo>
                  <a:cubicBezTo>
                    <a:pt x="35" y="17"/>
                    <a:pt x="35" y="17"/>
                    <a:pt x="35" y="17"/>
                  </a:cubicBezTo>
                  <a:cubicBezTo>
                    <a:pt x="24" y="5"/>
                    <a:pt x="24" y="5"/>
                    <a:pt x="24" y="5"/>
                  </a:cubicBezTo>
                  <a:lnTo>
                    <a:pt x="5"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panose="020F0502020204030204"/>
              </a:endParaRPr>
            </a:p>
          </p:txBody>
        </p:sp>
        <p:sp>
          <p:nvSpPr>
            <p:cNvPr id="101" name="Freeform 1238">
              <a:extLst>
                <a:ext uri="{FF2B5EF4-FFF2-40B4-BE49-F238E27FC236}">
                  <a16:creationId xmlns:a16="http://schemas.microsoft.com/office/drawing/2014/main" id="{B8CD8516-B975-8D47-AA61-EC161A365A9F}"/>
                </a:ext>
              </a:extLst>
            </p:cNvPr>
            <p:cNvSpPr>
              <a:spLocks/>
            </p:cNvSpPr>
            <p:nvPr/>
          </p:nvSpPr>
          <p:spPr bwMode="auto">
            <a:xfrm>
              <a:off x="4894263" y="2276475"/>
              <a:ext cx="120650" cy="119063"/>
            </a:xfrm>
            <a:custGeom>
              <a:avLst/>
              <a:gdLst>
                <a:gd name="T0" fmla="*/ 25 w 32"/>
                <a:gd name="T1" fmla="*/ 32 h 32"/>
                <a:gd name="T2" fmla="*/ 21 w 32"/>
                <a:gd name="T3" fmla="*/ 30 h 32"/>
                <a:gd name="T4" fmla="*/ 3 w 32"/>
                <a:gd name="T5" fmla="*/ 12 h 32"/>
                <a:gd name="T6" fmla="*/ 3 w 32"/>
                <a:gd name="T7" fmla="*/ 3 h 32"/>
                <a:gd name="T8" fmla="*/ 11 w 32"/>
                <a:gd name="T9" fmla="*/ 3 h 32"/>
                <a:gd name="T10" fmla="*/ 13 w 32"/>
                <a:gd name="T11" fmla="*/ 5 h 32"/>
                <a:gd name="T12" fmla="*/ 13 w 32"/>
                <a:gd name="T13" fmla="*/ 8 h 32"/>
                <a:gd name="T14" fmla="*/ 11 w 32"/>
                <a:gd name="T15" fmla="*/ 8 h 32"/>
                <a:gd name="T16" fmla="*/ 9 w 32"/>
                <a:gd name="T17" fmla="*/ 6 h 32"/>
                <a:gd name="T18" fmla="*/ 6 w 32"/>
                <a:gd name="T19" fmla="*/ 6 h 32"/>
                <a:gd name="T20" fmla="*/ 5 w 32"/>
                <a:gd name="T21" fmla="*/ 9 h 32"/>
                <a:gd name="T22" fmla="*/ 23 w 32"/>
                <a:gd name="T23" fmla="*/ 27 h 32"/>
                <a:gd name="T24" fmla="*/ 26 w 32"/>
                <a:gd name="T25" fmla="*/ 27 h 32"/>
                <a:gd name="T26" fmla="*/ 27 w 32"/>
                <a:gd name="T27" fmla="*/ 24 h 32"/>
                <a:gd name="T28" fmla="*/ 25 w 32"/>
                <a:gd name="T29" fmla="*/ 22 h 32"/>
                <a:gd name="T30" fmla="*/ 25 w 32"/>
                <a:gd name="T31" fmla="*/ 19 h 32"/>
                <a:gd name="T32" fmla="*/ 27 w 32"/>
                <a:gd name="T33" fmla="*/ 19 h 32"/>
                <a:gd name="T34" fmla="*/ 29 w 32"/>
                <a:gd name="T35" fmla="*/ 21 h 32"/>
                <a:gd name="T36" fmla="*/ 29 w 32"/>
                <a:gd name="T37" fmla="*/ 30 h 32"/>
                <a:gd name="T38" fmla="*/ 25 w 32"/>
                <a:gd name="T3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2">
                  <a:moveTo>
                    <a:pt x="25" y="32"/>
                  </a:moveTo>
                  <a:cubicBezTo>
                    <a:pt x="23" y="32"/>
                    <a:pt x="22" y="31"/>
                    <a:pt x="21" y="30"/>
                  </a:cubicBezTo>
                  <a:cubicBezTo>
                    <a:pt x="3" y="12"/>
                    <a:pt x="3" y="12"/>
                    <a:pt x="3" y="12"/>
                  </a:cubicBezTo>
                  <a:cubicBezTo>
                    <a:pt x="0" y="9"/>
                    <a:pt x="1" y="6"/>
                    <a:pt x="3" y="3"/>
                  </a:cubicBezTo>
                  <a:cubicBezTo>
                    <a:pt x="5" y="1"/>
                    <a:pt x="9" y="0"/>
                    <a:pt x="11" y="3"/>
                  </a:cubicBezTo>
                  <a:cubicBezTo>
                    <a:pt x="13" y="5"/>
                    <a:pt x="13" y="5"/>
                    <a:pt x="13" y="5"/>
                  </a:cubicBezTo>
                  <a:cubicBezTo>
                    <a:pt x="14" y="6"/>
                    <a:pt x="14" y="7"/>
                    <a:pt x="13" y="8"/>
                  </a:cubicBezTo>
                  <a:cubicBezTo>
                    <a:pt x="13" y="9"/>
                    <a:pt x="11" y="9"/>
                    <a:pt x="11" y="8"/>
                  </a:cubicBezTo>
                  <a:cubicBezTo>
                    <a:pt x="9" y="6"/>
                    <a:pt x="9" y="6"/>
                    <a:pt x="9" y="6"/>
                  </a:cubicBezTo>
                  <a:cubicBezTo>
                    <a:pt x="7" y="5"/>
                    <a:pt x="6" y="6"/>
                    <a:pt x="6" y="6"/>
                  </a:cubicBezTo>
                  <a:cubicBezTo>
                    <a:pt x="5" y="6"/>
                    <a:pt x="4" y="8"/>
                    <a:pt x="5" y="9"/>
                  </a:cubicBezTo>
                  <a:cubicBezTo>
                    <a:pt x="23" y="27"/>
                    <a:pt x="23" y="27"/>
                    <a:pt x="23" y="27"/>
                  </a:cubicBezTo>
                  <a:cubicBezTo>
                    <a:pt x="25" y="28"/>
                    <a:pt x="26" y="27"/>
                    <a:pt x="26" y="27"/>
                  </a:cubicBezTo>
                  <a:cubicBezTo>
                    <a:pt x="27" y="27"/>
                    <a:pt x="28" y="25"/>
                    <a:pt x="27" y="24"/>
                  </a:cubicBezTo>
                  <a:cubicBezTo>
                    <a:pt x="25" y="22"/>
                    <a:pt x="25" y="22"/>
                    <a:pt x="25" y="22"/>
                  </a:cubicBezTo>
                  <a:cubicBezTo>
                    <a:pt x="24" y="21"/>
                    <a:pt x="24" y="20"/>
                    <a:pt x="25" y="19"/>
                  </a:cubicBezTo>
                  <a:cubicBezTo>
                    <a:pt x="25" y="18"/>
                    <a:pt x="27" y="18"/>
                    <a:pt x="27" y="19"/>
                  </a:cubicBezTo>
                  <a:cubicBezTo>
                    <a:pt x="29" y="21"/>
                    <a:pt x="29" y="21"/>
                    <a:pt x="29" y="21"/>
                  </a:cubicBezTo>
                  <a:cubicBezTo>
                    <a:pt x="32" y="24"/>
                    <a:pt x="31" y="28"/>
                    <a:pt x="29" y="30"/>
                  </a:cubicBezTo>
                  <a:cubicBezTo>
                    <a:pt x="28" y="31"/>
                    <a:pt x="26" y="32"/>
                    <a:pt x="25"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panose="020F0502020204030204"/>
              </a:endParaRPr>
            </a:p>
          </p:txBody>
        </p:sp>
        <p:sp>
          <p:nvSpPr>
            <p:cNvPr id="102" name="Freeform 1239">
              <a:extLst>
                <a:ext uri="{FF2B5EF4-FFF2-40B4-BE49-F238E27FC236}">
                  <a16:creationId xmlns:a16="http://schemas.microsoft.com/office/drawing/2014/main" id="{7E19C81A-6D83-E64F-98E9-EBB6DF139C9F}"/>
                </a:ext>
              </a:extLst>
            </p:cNvPr>
            <p:cNvSpPr>
              <a:spLocks/>
            </p:cNvSpPr>
            <p:nvPr/>
          </p:nvSpPr>
          <p:spPr bwMode="auto">
            <a:xfrm>
              <a:off x="4999038" y="2170113"/>
              <a:ext cx="120650" cy="120650"/>
            </a:xfrm>
            <a:custGeom>
              <a:avLst/>
              <a:gdLst>
                <a:gd name="T0" fmla="*/ 25 w 32"/>
                <a:gd name="T1" fmla="*/ 32 h 32"/>
                <a:gd name="T2" fmla="*/ 21 w 32"/>
                <a:gd name="T3" fmla="*/ 30 h 32"/>
                <a:gd name="T4" fmla="*/ 19 w 32"/>
                <a:gd name="T5" fmla="*/ 28 h 32"/>
                <a:gd name="T6" fmla="*/ 19 w 32"/>
                <a:gd name="T7" fmla="*/ 25 h 32"/>
                <a:gd name="T8" fmla="*/ 21 w 32"/>
                <a:gd name="T9" fmla="*/ 25 h 32"/>
                <a:gd name="T10" fmla="*/ 23 w 32"/>
                <a:gd name="T11" fmla="*/ 27 h 32"/>
                <a:gd name="T12" fmla="*/ 26 w 32"/>
                <a:gd name="T13" fmla="*/ 27 h 32"/>
                <a:gd name="T14" fmla="*/ 27 w 32"/>
                <a:gd name="T15" fmla="*/ 24 h 32"/>
                <a:gd name="T16" fmla="*/ 9 w 32"/>
                <a:gd name="T17" fmla="*/ 6 h 32"/>
                <a:gd name="T18" fmla="*/ 6 w 32"/>
                <a:gd name="T19" fmla="*/ 6 h 32"/>
                <a:gd name="T20" fmla="*/ 5 w 32"/>
                <a:gd name="T21" fmla="*/ 9 h 32"/>
                <a:gd name="T22" fmla="*/ 7 w 32"/>
                <a:gd name="T23" fmla="*/ 11 h 32"/>
                <a:gd name="T24" fmla="*/ 7 w 32"/>
                <a:gd name="T25" fmla="*/ 14 h 32"/>
                <a:gd name="T26" fmla="*/ 5 w 32"/>
                <a:gd name="T27" fmla="*/ 14 h 32"/>
                <a:gd name="T28" fmla="*/ 3 w 32"/>
                <a:gd name="T29" fmla="*/ 12 h 32"/>
                <a:gd name="T30" fmla="*/ 3 w 32"/>
                <a:gd name="T31" fmla="*/ 3 h 32"/>
                <a:gd name="T32" fmla="*/ 11 w 32"/>
                <a:gd name="T33" fmla="*/ 3 h 32"/>
                <a:gd name="T34" fmla="*/ 29 w 32"/>
                <a:gd name="T35" fmla="*/ 21 h 32"/>
                <a:gd name="T36" fmla="*/ 29 w 32"/>
                <a:gd name="T37" fmla="*/ 30 h 32"/>
                <a:gd name="T38" fmla="*/ 25 w 32"/>
                <a:gd name="T3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2">
                  <a:moveTo>
                    <a:pt x="25" y="32"/>
                  </a:moveTo>
                  <a:cubicBezTo>
                    <a:pt x="23" y="32"/>
                    <a:pt x="22" y="31"/>
                    <a:pt x="21" y="30"/>
                  </a:cubicBezTo>
                  <a:cubicBezTo>
                    <a:pt x="19" y="28"/>
                    <a:pt x="19" y="28"/>
                    <a:pt x="19" y="28"/>
                  </a:cubicBezTo>
                  <a:cubicBezTo>
                    <a:pt x="18" y="27"/>
                    <a:pt x="18" y="26"/>
                    <a:pt x="19" y="25"/>
                  </a:cubicBezTo>
                  <a:cubicBezTo>
                    <a:pt x="19" y="24"/>
                    <a:pt x="21" y="24"/>
                    <a:pt x="21" y="25"/>
                  </a:cubicBezTo>
                  <a:cubicBezTo>
                    <a:pt x="23" y="27"/>
                    <a:pt x="23" y="27"/>
                    <a:pt x="23" y="27"/>
                  </a:cubicBezTo>
                  <a:cubicBezTo>
                    <a:pt x="25" y="28"/>
                    <a:pt x="26" y="27"/>
                    <a:pt x="26" y="27"/>
                  </a:cubicBezTo>
                  <a:cubicBezTo>
                    <a:pt x="27" y="27"/>
                    <a:pt x="28" y="25"/>
                    <a:pt x="27" y="24"/>
                  </a:cubicBezTo>
                  <a:cubicBezTo>
                    <a:pt x="9" y="6"/>
                    <a:pt x="9" y="6"/>
                    <a:pt x="9" y="6"/>
                  </a:cubicBezTo>
                  <a:cubicBezTo>
                    <a:pt x="7" y="5"/>
                    <a:pt x="6" y="6"/>
                    <a:pt x="6" y="6"/>
                  </a:cubicBezTo>
                  <a:cubicBezTo>
                    <a:pt x="5" y="6"/>
                    <a:pt x="4" y="8"/>
                    <a:pt x="5" y="9"/>
                  </a:cubicBezTo>
                  <a:cubicBezTo>
                    <a:pt x="7" y="11"/>
                    <a:pt x="7" y="11"/>
                    <a:pt x="7" y="11"/>
                  </a:cubicBezTo>
                  <a:cubicBezTo>
                    <a:pt x="8" y="12"/>
                    <a:pt x="8" y="13"/>
                    <a:pt x="7" y="14"/>
                  </a:cubicBezTo>
                  <a:cubicBezTo>
                    <a:pt x="7" y="15"/>
                    <a:pt x="5" y="15"/>
                    <a:pt x="5" y="14"/>
                  </a:cubicBezTo>
                  <a:cubicBezTo>
                    <a:pt x="3" y="12"/>
                    <a:pt x="3" y="12"/>
                    <a:pt x="3" y="12"/>
                  </a:cubicBezTo>
                  <a:cubicBezTo>
                    <a:pt x="0" y="9"/>
                    <a:pt x="1" y="6"/>
                    <a:pt x="3" y="3"/>
                  </a:cubicBezTo>
                  <a:cubicBezTo>
                    <a:pt x="5" y="1"/>
                    <a:pt x="9" y="0"/>
                    <a:pt x="11" y="3"/>
                  </a:cubicBezTo>
                  <a:cubicBezTo>
                    <a:pt x="29" y="21"/>
                    <a:pt x="29" y="21"/>
                    <a:pt x="29" y="21"/>
                  </a:cubicBezTo>
                  <a:cubicBezTo>
                    <a:pt x="32" y="24"/>
                    <a:pt x="31" y="28"/>
                    <a:pt x="29" y="30"/>
                  </a:cubicBezTo>
                  <a:cubicBezTo>
                    <a:pt x="28" y="31"/>
                    <a:pt x="26" y="32"/>
                    <a:pt x="25"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panose="020F0502020204030204"/>
              </a:endParaRPr>
            </a:p>
          </p:txBody>
        </p:sp>
        <p:sp>
          <p:nvSpPr>
            <p:cNvPr id="103" name="Freeform 1240">
              <a:extLst>
                <a:ext uri="{FF2B5EF4-FFF2-40B4-BE49-F238E27FC236}">
                  <a16:creationId xmlns:a16="http://schemas.microsoft.com/office/drawing/2014/main" id="{75AB1903-D5E1-484B-B7DA-0679C99237FD}"/>
                </a:ext>
              </a:extLst>
            </p:cNvPr>
            <p:cNvSpPr>
              <a:spLocks/>
            </p:cNvSpPr>
            <p:nvPr/>
          </p:nvSpPr>
          <p:spPr bwMode="auto">
            <a:xfrm>
              <a:off x="5026027" y="2301875"/>
              <a:ext cx="168275" cy="173038"/>
            </a:xfrm>
            <a:custGeom>
              <a:avLst/>
              <a:gdLst>
                <a:gd name="T0" fmla="*/ 43 w 45"/>
                <a:gd name="T1" fmla="*/ 46 h 46"/>
                <a:gd name="T2" fmla="*/ 42 w 45"/>
                <a:gd name="T3" fmla="*/ 45 h 46"/>
                <a:gd name="T4" fmla="*/ 1 w 45"/>
                <a:gd name="T5" fmla="*/ 4 h 46"/>
                <a:gd name="T6" fmla="*/ 1 w 45"/>
                <a:gd name="T7" fmla="*/ 1 h 46"/>
                <a:gd name="T8" fmla="*/ 3 w 45"/>
                <a:gd name="T9" fmla="*/ 1 h 46"/>
                <a:gd name="T10" fmla="*/ 44 w 45"/>
                <a:gd name="T11" fmla="*/ 42 h 46"/>
                <a:gd name="T12" fmla="*/ 44 w 45"/>
                <a:gd name="T13" fmla="*/ 45 h 46"/>
                <a:gd name="T14" fmla="*/ 43 w 45"/>
                <a:gd name="T15" fmla="*/ 4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6">
                  <a:moveTo>
                    <a:pt x="43" y="46"/>
                  </a:moveTo>
                  <a:cubicBezTo>
                    <a:pt x="42" y="46"/>
                    <a:pt x="42" y="45"/>
                    <a:pt x="42" y="45"/>
                  </a:cubicBezTo>
                  <a:cubicBezTo>
                    <a:pt x="1" y="4"/>
                    <a:pt x="1" y="4"/>
                    <a:pt x="1" y="4"/>
                  </a:cubicBezTo>
                  <a:cubicBezTo>
                    <a:pt x="0" y="3"/>
                    <a:pt x="0" y="2"/>
                    <a:pt x="1" y="1"/>
                  </a:cubicBezTo>
                  <a:cubicBezTo>
                    <a:pt x="1" y="0"/>
                    <a:pt x="3" y="0"/>
                    <a:pt x="3" y="1"/>
                  </a:cubicBezTo>
                  <a:cubicBezTo>
                    <a:pt x="44" y="42"/>
                    <a:pt x="44" y="42"/>
                    <a:pt x="44" y="42"/>
                  </a:cubicBezTo>
                  <a:cubicBezTo>
                    <a:pt x="45" y="43"/>
                    <a:pt x="45" y="44"/>
                    <a:pt x="44" y="45"/>
                  </a:cubicBezTo>
                  <a:cubicBezTo>
                    <a:pt x="44" y="45"/>
                    <a:pt x="44" y="46"/>
                    <a:pt x="4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panose="020F0502020204030204"/>
              </a:endParaRPr>
            </a:p>
          </p:txBody>
        </p:sp>
      </p:grpSp>
      <p:grpSp>
        <p:nvGrpSpPr>
          <p:cNvPr id="117" name="Group 61">
            <a:extLst>
              <a:ext uri="{FF2B5EF4-FFF2-40B4-BE49-F238E27FC236}">
                <a16:creationId xmlns:a16="http://schemas.microsoft.com/office/drawing/2014/main" id="{61A2E4D9-9995-2342-AA99-AD1777EC7876}"/>
              </a:ext>
            </a:extLst>
          </p:cNvPr>
          <p:cNvGrpSpPr/>
          <p:nvPr/>
        </p:nvGrpSpPr>
        <p:grpSpPr>
          <a:xfrm>
            <a:off x="765651" y="1928378"/>
            <a:ext cx="602844" cy="597534"/>
            <a:chOff x="4833938" y="2170113"/>
            <a:chExt cx="360362" cy="357187"/>
          </a:xfrm>
          <a:solidFill>
            <a:srgbClr val="FE5409"/>
          </a:solidFill>
        </p:grpSpPr>
        <p:sp>
          <p:nvSpPr>
            <p:cNvPr id="118" name="Freeform 1235">
              <a:extLst>
                <a:ext uri="{FF2B5EF4-FFF2-40B4-BE49-F238E27FC236}">
                  <a16:creationId xmlns:a16="http://schemas.microsoft.com/office/drawing/2014/main" id="{CAFCA3A6-050E-3542-BF26-CD0F6DC4FA2A}"/>
                </a:ext>
              </a:extLst>
            </p:cNvPr>
            <p:cNvSpPr>
              <a:spLocks noEditPoints="1"/>
            </p:cNvSpPr>
            <p:nvPr/>
          </p:nvSpPr>
          <p:spPr bwMode="auto">
            <a:xfrm>
              <a:off x="4833938" y="2482850"/>
              <a:ext cx="165100" cy="44450"/>
            </a:xfrm>
            <a:custGeom>
              <a:avLst/>
              <a:gdLst>
                <a:gd name="T0" fmla="*/ 42 w 44"/>
                <a:gd name="T1" fmla="*/ 12 h 12"/>
                <a:gd name="T2" fmla="*/ 2 w 44"/>
                <a:gd name="T3" fmla="*/ 12 h 12"/>
                <a:gd name="T4" fmla="*/ 0 w 44"/>
                <a:gd name="T5" fmla="*/ 10 h 12"/>
                <a:gd name="T6" fmla="*/ 0 w 44"/>
                <a:gd name="T7" fmla="*/ 6 h 12"/>
                <a:gd name="T8" fmla="*/ 6 w 44"/>
                <a:gd name="T9" fmla="*/ 0 h 12"/>
                <a:gd name="T10" fmla="*/ 38 w 44"/>
                <a:gd name="T11" fmla="*/ 0 h 12"/>
                <a:gd name="T12" fmla="*/ 44 w 44"/>
                <a:gd name="T13" fmla="*/ 6 h 12"/>
                <a:gd name="T14" fmla="*/ 44 w 44"/>
                <a:gd name="T15" fmla="*/ 10 h 12"/>
                <a:gd name="T16" fmla="*/ 42 w 44"/>
                <a:gd name="T17" fmla="*/ 12 h 12"/>
                <a:gd name="T18" fmla="*/ 4 w 44"/>
                <a:gd name="T19" fmla="*/ 8 h 12"/>
                <a:gd name="T20" fmla="*/ 40 w 44"/>
                <a:gd name="T21" fmla="*/ 8 h 12"/>
                <a:gd name="T22" fmla="*/ 40 w 44"/>
                <a:gd name="T23" fmla="*/ 6 h 12"/>
                <a:gd name="T24" fmla="*/ 38 w 44"/>
                <a:gd name="T25" fmla="*/ 4 h 12"/>
                <a:gd name="T26" fmla="*/ 6 w 44"/>
                <a:gd name="T27" fmla="*/ 4 h 12"/>
                <a:gd name="T28" fmla="*/ 4 w 44"/>
                <a:gd name="T29" fmla="*/ 6 h 12"/>
                <a:gd name="T30" fmla="*/ 4 w 44"/>
                <a:gd name="T3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12">
                  <a:moveTo>
                    <a:pt x="42" y="12"/>
                  </a:moveTo>
                  <a:cubicBezTo>
                    <a:pt x="2" y="12"/>
                    <a:pt x="2" y="12"/>
                    <a:pt x="2" y="12"/>
                  </a:cubicBezTo>
                  <a:cubicBezTo>
                    <a:pt x="1" y="12"/>
                    <a:pt x="0" y="11"/>
                    <a:pt x="0" y="10"/>
                  </a:cubicBezTo>
                  <a:cubicBezTo>
                    <a:pt x="0" y="6"/>
                    <a:pt x="0" y="6"/>
                    <a:pt x="0" y="6"/>
                  </a:cubicBezTo>
                  <a:cubicBezTo>
                    <a:pt x="0" y="3"/>
                    <a:pt x="3" y="0"/>
                    <a:pt x="6" y="0"/>
                  </a:cubicBezTo>
                  <a:cubicBezTo>
                    <a:pt x="38" y="0"/>
                    <a:pt x="38" y="0"/>
                    <a:pt x="38" y="0"/>
                  </a:cubicBezTo>
                  <a:cubicBezTo>
                    <a:pt x="41" y="0"/>
                    <a:pt x="44" y="3"/>
                    <a:pt x="44" y="6"/>
                  </a:cubicBezTo>
                  <a:cubicBezTo>
                    <a:pt x="44" y="10"/>
                    <a:pt x="44" y="10"/>
                    <a:pt x="44" y="10"/>
                  </a:cubicBezTo>
                  <a:cubicBezTo>
                    <a:pt x="44" y="11"/>
                    <a:pt x="43" y="12"/>
                    <a:pt x="42" y="12"/>
                  </a:cubicBezTo>
                  <a:close/>
                  <a:moveTo>
                    <a:pt x="4" y="8"/>
                  </a:moveTo>
                  <a:cubicBezTo>
                    <a:pt x="40" y="8"/>
                    <a:pt x="40" y="8"/>
                    <a:pt x="40" y="8"/>
                  </a:cubicBezTo>
                  <a:cubicBezTo>
                    <a:pt x="40" y="6"/>
                    <a:pt x="40" y="6"/>
                    <a:pt x="40" y="6"/>
                  </a:cubicBezTo>
                  <a:cubicBezTo>
                    <a:pt x="40" y="5"/>
                    <a:pt x="39" y="4"/>
                    <a:pt x="38" y="4"/>
                  </a:cubicBezTo>
                  <a:cubicBezTo>
                    <a:pt x="6" y="4"/>
                    <a:pt x="6" y="4"/>
                    <a:pt x="6" y="4"/>
                  </a:cubicBezTo>
                  <a:cubicBezTo>
                    <a:pt x="5" y="4"/>
                    <a:pt x="4" y="5"/>
                    <a:pt x="4" y="6"/>
                  </a:cubicBezTo>
                  <a:lnTo>
                    <a:pt x="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Arial"/>
              </a:endParaRPr>
            </a:p>
          </p:txBody>
        </p:sp>
        <p:sp>
          <p:nvSpPr>
            <p:cNvPr id="119" name="Freeform 1236">
              <a:extLst>
                <a:ext uri="{FF2B5EF4-FFF2-40B4-BE49-F238E27FC236}">
                  <a16:creationId xmlns:a16="http://schemas.microsoft.com/office/drawing/2014/main" id="{E3CC0212-0628-354F-B998-891A76DA084B}"/>
                </a:ext>
              </a:extLst>
            </p:cNvPr>
            <p:cNvSpPr>
              <a:spLocks noEditPoints="1"/>
            </p:cNvSpPr>
            <p:nvPr/>
          </p:nvSpPr>
          <p:spPr bwMode="auto">
            <a:xfrm>
              <a:off x="4849813" y="2452688"/>
              <a:ext cx="134938" cy="44450"/>
            </a:xfrm>
            <a:custGeom>
              <a:avLst/>
              <a:gdLst>
                <a:gd name="T0" fmla="*/ 34 w 36"/>
                <a:gd name="T1" fmla="*/ 12 h 12"/>
                <a:gd name="T2" fmla="*/ 2 w 36"/>
                <a:gd name="T3" fmla="*/ 12 h 12"/>
                <a:gd name="T4" fmla="*/ 0 w 36"/>
                <a:gd name="T5" fmla="*/ 10 h 12"/>
                <a:gd name="T6" fmla="*/ 0 w 36"/>
                <a:gd name="T7" fmla="*/ 6 h 12"/>
                <a:gd name="T8" fmla="*/ 6 w 36"/>
                <a:gd name="T9" fmla="*/ 0 h 12"/>
                <a:gd name="T10" fmla="*/ 30 w 36"/>
                <a:gd name="T11" fmla="*/ 0 h 12"/>
                <a:gd name="T12" fmla="*/ 36 w 36"/>
                <a:gd name="T13" fmla="*/ 6 h 12"/>
                <a:gd name="T14" fmla="*/ 36 w 36"/>
                <a:gd name="T15" fmla="*/ 10 h 12"/>
                <a:gd name="T16" fmla="*/ 34 w 36"/>
                <a:gd name="T17" fmla="*/ 12 h 12"/>
                <a:gd name="T18" fmla="*/ 4 w 36"/>
                <a:gd name="T19" fmla="*/ 8 h 12"/>
                <a:gd name="T20" fmla="*/ 32 w 36"/>
                <a:gd name="T21" fmla="*/ 8 h 12"/>
                <a:gd name="T22" fmla="*/ 32 w 36"/>
                <a:gd name="T23" fmla="*/ 6 h 12"/>
                <a:gd name="T24" fmla="*/ 30 w 36"/>
                <a:gd name="T25" fmla="*/ 4 h 12"/>
                <a:gd name="T26" fmla="*/ 6 w 36"/>
                <a:gd name="T27" fmla="*/ 4 h 12"/>
                <a:gd name="T28" fmla="*/ 4 w 36"/>
                <a:gd name="T29" fmla="*/ 6 h 12"/>
                <a:gd name="T30" fmla="*/ 4 w 36"/>
                <a:gd name="T3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12">
                  <a:moveTo>
                    <a:pt x="34" y="12"/>
                  </a:moveTo>
                  <a:cubicBezTo>
                    <a:pt x="2" y="12"/>
                    <a:pt x="2" y="12"/>
                    <a:pt x="2" y="12"/>
                  </a:cubicBezTo>
                  <a:cubicBezTo>
                    <a:pt x="1" y="12"/>
                    <a:pt x="0" y="11"/>
                    <a:pt x="0" y="10"/>
                  </a:cubicBezTo>
                  <a:cubicBezTo>
                    <a:pt x="0" y="6"/>
                    <a:pt x="0" y="6"/>
                    <a:pt x="0" y="6"/>
                  </a:cubicBezTo>
                  <a:cubicBezTo>
                    <a:pt x="0" y="3"/>
                    <a:pt x="3" y="0"/>
                    <a:pt x="6" y="0"/>
                  </a:cubicBezTo>
                  <a:cubicBezTo>
                    <a:pt x="30" y="0"/>
                    <a:pt x="30" y="0"/>
                    <a:pt x="30" y="0"/>
                  </a:cubicBezTo>
                  <a:cubicBezTo>
                    <a:pt x="33" y="0"/>
                    <a:pt x="36" y="3"/>
                    <a:pt x="36" y="6"/>
                  </a:cubicBezTo>
                  <a:cubicBezTo>
                    <a:pt x="36" y="10"/>
                    <a:pt x="36" y="10"/>
                    <a:pt x="36" y="10"/>
                  </a:cubicBezTo>
                  <a:cubicBezTo>
                    <a:pt x="36" y="11"/>
                    <a:pt x="35" y="12"/>
                    <a:pt x="34" y="12"/>
                  </a:cubicBezTo>
                  <a:close/>
                  <a:moveTo>
                    <a:pt x="4" y="8"/>
                  </a:moveTo>
                  <a:cubicBezTo>
                    <a:pt x="32" y="8"/>
                    <a:pt x="32" y="8"/>
                    <a:pt x="32" y="8"/>
                  </a:cubicBezTo>
                  <a:cubicBezTo>
                    <a:pt x="32" y="6"/>
                    <a:pt x="32" y="6"/>
                    <a:pt x="32" y="6"/>
                  </a:cubicBezTo>
                  <a:cubicBezTo>
                    <a:pt x="32" y="5"/>
                    <a:pt x="31" y="4"/>
                    <a:pt x="30" y="4"/>
                  </a:cubicBezTo>
                  <a:cubicBezTo>
                    <a:pt x="6" y="4"/>
                    <a:pt x="6" y="4"/>
                    <a:pt x="6" y="4"/>
                  </a:cubicBezTo>
                  <a:cubicBezTo>
                    <a:pt x="5" y="4"/>
                    <a:pt x="4" y="5"/>
                    <a:pt x="4" y="6"/>
                  </a:cubicBezTo>
                  <a:lnTo>
                    <a:pt x="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Arial"/>
              </a:endParaRPr>
            </a:p>
          </p:txBody>
        </p:sp>
        <p:sp>
          <p:nvSpPr>
            <p:cNvPr id="120" name="Freeform 1237">
              <a:extLst>
                <a:ext uri="{FF2B5EF4-FFF2-40B4-BE49-F238E27FC236}">
                  <a16:creationId xmlns:a16="http://schemas.microsoft.com/office/drawing/2014/main" id="{334B1879-3A36-0444-A3AF-CD7F476EC252}"/>
                </a:ext>
              </a:extLst>
            </p:cNvPr>
            <p:cNvSpPr>
              <a:spLocks noEditPoints="1"/>
            </p:cNvSpPr>
            <p:nvPr/>
          </p:nvSpPr>
          <p:spPr bwMode="auto">
            <a:xfrm>
              <a:off x="4932363" y="2208213"/>
              <a:ext cx="149225" cy="153988"/>
            </a:xfrm>
            <a:custGeom>
              <a:avLst/>
              <a:gdLst>
                <a:gd name="T0" fmla="*/ 16 w 40"/>
                <a:gd name="T1" fmla="*/ 41 h 41"/>
                <a:gd name="T2" fmla="*/ 15 w 40"/>
                <a:gd name="T3" fmla="*/ 40 h 41"/>
                <a:gd name="T4" fmla="*/ 1 w 40"/>
                <a:gd name="T5" fmla="*/ 26 h 41"/>
                <a:gd name="T6" fmla="*/ 1 w 40"/>
                <a:gd name="T7" fmla="*/ 23 h 41"/>
                <a:gd name="T8" fmla="*/ 23 w 40"/>
                <a:gd name="T9" fmla="*/ 1 h 41"/>
                <a:gd name="T10" fmla="*/ 25 w 40"/>
                <a:gd name="T11" fmla="*/ 1 h 41"/>
                <a:gd name="T12" fmla="*/ 39 w 40"/>
                <a:gd name="T13" fmla="*/ 15 h 41"/>
                <a:gd name="T14" fmla="*/ 39 w 40"/>
                <a:gd name="T15" fmla="*/ 18 h 41"/>
                <a:gd name="T16" fmla="*/ 17 w 40"/>
                <a:gd name="T17" fmla="*/ 40 h 41"/>
                <a:gd name="T18" fmla="*/ 16 w 40"/>
                <a:gd name="T19" fmla="*/ 41 h 41"/>
                <a:gd name="T20" fmla="*/ 5 w 40"/>
                <a:gd name="T21" fmla="*/ 25 h 41"/>
                <a:gd name="T22" fmla="*/ 16 w 40"/>
                <a:gd name="T23" fmla="*/ 36 h 41"/>
                <a:gd name="T24" fmla="*/ 35 w 40"/>
                <a:gd name="T25" fmla="*/ 17 h 41"/>
                <a:gd name="T26" fmla="*/ 24 w 40"/>
                <a:gd name="T27" fmla="*/ 5 h 41"/>
                <a:gd name="T28" fmla="*/ 5 w 40"/>
                <a:gd name="T29" fmla="*/ 2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41">
                  <a:moveTo>
                    <a:pt x="16" y="41"/>
                  </a:moveTo>
                  <a:cubicBezTo>
                    <a:pt x="15" y="41"/>
                    <a:pt x="15" y="40"/>
                    <a:pt x="15" y="40"/>
                  </a:cubicBezTo>
                  <a:cubicBezTo>
                    <a:pt x="1" y="26"/>
                    <a:pt x="1" y="26"/>
                    <a:pt x="1" y="26"/>
                  </a:cubicBezTo>
                  <a:cubicBezTo>
                    <a:pt x="0" y="25"/>
                    <a:pt x="0" y="24"/>
                    <a:pt x="1" y="23"/>
                  </a:cubicBezTo>
                  <a:cubicBezTo>
                    <a:pt x="23" y="1"/>
                    <a:pt x="23" y="1"/>
                    <a:pt x="23" y="1"/>
                  </a:cubicBezTo>
                  <a:cubicBezTo>
                    <a:pt x="23" y="0"/>
                    <a:pt x="25" y="0"/>
                    <a:pt x="25" y="1"/>
                  </a:cubicBezTo>
                  <a:cubicBezTo>
                    <a:pt x="39" y="15"/>
                    <a:pt x="39" y="15"/>
                    <a:pt x="39" y="15"/>
                  </a:cubicBezTo>
                  <a:cubicBezTo>
                    <a:pt x="40" y="16"/>
                    <a:pt x="40" y="17"/>
                    <a:pt x="39" y="18"/>
                  </a:cubicBezTo>
                  <a:cubicBezTo>
                    <a:pt x="17" y="40"/>
                    <a:pt x="17" y="40"/>
                    <a:pt x="17" y="40"/>
                  </a:cubicBezTo>
                  <a:cubicBezTo>
                    <a:pt x="17" y="40"/>
                    <a:pt x="17" y="41"/>
                    <a:pt x="16" y="41"/>
                  </a:cubicBezTo>
                  <a:close/>
                  <a:moveTo>
                    <a:pt x="5" y="25"/>
                  </a:moveTo>
                  <a:cubicBezTo>
                    <a:pt x="16" y="36"/>
                    <a:pt x="16" y="36"/>
                    <a:pt x="16" y="36"/>
                  </a:cubicBezTo>
                  <a:cubicBezTo>
                    <a:pt x="35" y="17"/>
                    <a:pt x="35" y="17"/>
                    <a:pt x="35" y="17"/>
                  </a:cubicBezTo>
                  <a:cubicBezTo>
                    <a:pt x="24" y="5"/>
                    <a:pt x="24" y="5"/>
                    <a:pt x="24" y="5"/>
                  </a:cubicBezTo>
                  <a:lnTo>
                    <a:pt x="5"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Arial"/>
              </a:endParaRPr>
            </a:p>
          </p:txBody>
        </p:sp>
        <p:sp>
          <p:nvSpPr>
            <p:cNvPr id="121" name="Freeform 1238">
              <a:extLst>
                <a:ext uri="{FF2B5EF4-FFF2-40B4-BE49-F238E27FC236}">
                  <a16:creationId xmlns:a16="http://schemas.microsoft.com/office/drawing/2014/main" id="{B8CD8516-B975-8D47-AA61-EC161A365A9F}"/>
                </a:ext>
              </a:extLst>
            </p:cNvPr>
            <p:cNvSpPr>
              <a:spLocks/>
            </p:cNvSpPr>
            <p:nvPr/>
          </p:nvSpPr>
          <p:spPr bwMode="auto">
            <a:xfrm>
              <a:off x="4894263" y="2276475"/>
              <a:ext cx="120650" cy="119063"/>
            </a:xfrm>
            <a:custGeom>
              <a:avLst/>
              <a:gdLst>
                <a:gd name="T0" fmla="*/ 25 w 32"/>
                <a:gd name="T1" fmla="*/ 32 h 32"/>
                <a:gd name="T2" fmla="*/ 21 w 32"/>
                <a:gd name="T3" fmla="*/ 30 h 32"/>
                <a:gd name="T4" fmla="*/ 3 w 32"/>
                <a:gd name="T5" fmla="*/ 12 h 32"/>
                <a:gd name="T6" fmla="*/ 3 w 32"/>
                <a:gd name="T7" fmla="*/ 3 h 32"/>
                <a:gd name="T8" fmla="*/ 11 w 32"/>
                <a:gd name="T9" fmla="*/ 3 h 32"/>
                <a:gd name="T10" fmla="*/ 13 w 32"/>
                <a:gd name="T11" fmla="*/ 5 h 32"/>
                <a:gd name="T12" fmla="*/ 13 w 32"/>
                <a:gd name="T13" fmla="*/ 8 h 32"/>
                <a:gd name="T14" fmla="*/ 11 w 32"/>
                <a:gd name="T15" fmla="*/ 8 h 32"/>
                <a:gd name="T16" fmla="*/ 9 w 32"/>
                <a:gd name="T17" fmla="*/ 6 h 32"/>
                <a:gd name="T18" fmla="*/ 6 w 32"/>
                <a:gd name="T19" fmla="*/ 6 h 32"/>
                <a:gd name="T20" fmla="*/ 5 w 32"/>
                <a:gd name="T21" fmla="*/ 9 h 32"/>
                <a:gd name="T22" fmla="*/ 23 w 32"/>
                <a:gd name="T23" fmla="*/ 27 h 32"/>
                <a:gd name="T24" fmla="*/ 26 w 32"/>
                <a:gd name="T25" fmla="*/ 27 h 32"/>
                <a:gd name="T26" fmla="*/ 27 w 32"/>
                <a:gd name="T27" fmla="*/ 24 h 32"/>
                <a:gd name="T28" fmla="*/ 25 w 32"/>
                <a:gd name="T29" fmla="*/ 22 h 32"/>
                <a:gd name="T30" fmla="*/ 25 w 32"/>
                <a:gd name="T31" fmla="*/ 19 h 32"/>
                <a:gd name="T32" fmla="*/ 27 w 32"/>
                <a:gd name="T33" fmla="*/ 19 h 32"/>
                <a:gd name="T34" fmla="*/ 29 w 32"/>
                <a:gd name="T35" fmla="*/ 21 h 32"/>
                <a:gd name="T36" fmla="*/ 29 w 32"/>
                <a:gd name="T37" fmla="*/ 30 h 32"/>
                <a:gd name="T38" fmla="*/ 25 w 32"/>
                <a:gd name="T3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2">
                  <a:moveTo>
                    <a:pt x="25" y="32"/>
                  </a:moveTo>
                  <a:cubicBezTo>
                    <a:pt x="23" y="32"/>
                    <a:pt x="22" y="31"/>
                    <a:pt x="21" y="30"/>
                  </a:cubicBezTo>
                  <a:cubicBezTo>
                    <a:pt x="3" y="12"/>
                    <a:pt x="3" y="12"/>
                    <a:pt x="3" y="12"/>
                  </a:cubicBezTo>
                  <a:cubicBezTo>
                    <a:pt x="0" y="9"/>
                    <a:pt x="1" y="6"/>
                    <a:pt x="3" y="3"/>
                  </a:cubicBezTo>
                  <a:cubicBezTo>
                    <a:pt x="5" y="1"/>
                    <a:pt x="9" y="0"/>
                    <a:pt x="11" y="3"/>
                  </a:cubicBezTo>
                  <a:cubicBezTo>
                    <a:pt x="13" y="5"/>
                    <a:pt x="13" y="5"/>
                    <a:pt x="13" y="5"/>
                  </a:cubicBezTo>
                  <a:cubicBezTo>
                    <a:pt x="14" y="6"/>
                    <a:pt x="14" y="7"/>
                    <a:pt x="13" y="8"/>
                  </a:cubicBezTo>
                  <a:cubicBezTo>
                    <a:pt x="13" y="9"/>
                    <a:pt x="11" y="9"/>
                    <a:pt x="11" y="8"/>
                  </a:cubicBezTo>
                  <a:cubicBezTo>
                    <a:pt x="9" y="6"/>
                    <a:pt x="9" y="6"/>
                    <a:pt x="9" y="6"/>
                  </a:cubicBezTo>
                  <a:cubicBezTo>
                    <a:pt x="7" y="5"/>
                    <a:pt x="6" y="6"/>
                    <a:pt x="6" y="6"/>
                  </a:cubicBezTo>
                  <a:cubicBezTo>
                    <a:pt x="5" y="6"/>
                    <a:pt x="4" y="8"/>
                    <a:pt x="5" y="9"/>
                  </a:cubicBezTo>
                  <a:cubicBezTo>
                    <a:pt x="23" y="27"/>
                    <a:pt x="23" y="27"/>
                    <a:pt x="23" y="27"/>
                  </a:cubicBezTo>
                  <a:cubicBezTo>
                    <a:pt x="25" y="28"/>
                    <a:pt x="26" y="27"/>
                    <a:pt x="26" y="27"/>
                  </a:cubicBezTo>
                  <a:cubicBezTo>
                    <a:pt x="27" y="27"/>
                    <a:pt x="28" y="25"/>
                    <a:pt x="27" y="24"/>
                  </a:cubicBezTo>
                  <a:cubicBezTo>
                    <a:pt x="25" y="22"/>
                    <a:pt x="25" y="22"/>
                    <a:pt x="25" y="22"/>
                  </a:cubicBezTo>
                  <a:cubicBezTo>
                    <a:pt x="24" y="21"/>
                    <a:pt x="24" y="20"/>
                    <a:pt x="25" y="19"/>
                  </a:cubicBezTo>
                  <a:cubicBezTo>
                    <a:pt x="25" y="18"/>
                    <a:pt x="27" y="18"/>
                    <a:pt x="27" y="19"/>
                  </a:cubicBezTo>
                  <a:cubicBezTo>
                    <a:pt x="29" y="21"/>
                    <a:pt x="29" y="21"/>
                    <a:pt x="29" y="21"/>
                  </a:cubicBezTo>
                  <a:cubicBezTo>
                    <a:pt x="32" y="24"/>
                    <a:pt x="31" y="28"/>
                    <a:pt x="29" y="30"/>
                  </a:cubicBezTo>
                  <a:cubicBezTo>
                    <a:pt x="28" y="31"/>
                    <a:pt x="26" y="32"/>
                    <a:pt x="25"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Arial"/>
              </a:endParaRPr>
            </a:p>
          </p:txBody>
        </p:sp>
        <p:sp>
          <p:nvSpPr>
            <p:cNvPr id="122" name="Freeform 1239">
              <a:extLst>
                <a:ext uri="{FF2B5EF4-FFF2-40B4-BE49-F238E27FC236}">
                  <a16:creationId xmlns:a16="http://schemas.microsoft.com/office/drawing/2014/main" id="{7E19C81A-6D83-E64F-98E9-EBB6DF139C9F}"/>
                </a:ext>
              </a:extLst>
            </p:cNvPr>
            <p:cNvSpPr>
              <a:spLocks/>
            </p:cNvSpPr>
            <p:nvPr/>
          </p:nvSpPr>
          <p:spPr bwMode="auto">
            <a:xfrm>
              <a:off x="4999038" y="2170113"/>
              <a:ext cx="120650" cy="120650"/>
            </a:xfrm>
            <a:custGeom>
              <a:avLst/>
              <a:gdLst>
                <a:gd name="T0" fmla="*/ 25 w 32"/>
                <a:gd name="T1" fmla="*/ 32 h 32"/>
                <a:gd name="T2" fmla="*/ 21 w 32"/>
                <a:gd name="T3" fmla="*/ 30 h 32"/>
                <a:gd name="T4" fmla="*/ 19 w 32"/>
                <a:gd name="T5" fmla="*/ 28 h 32"/>
                <a:gd name="T6" fmla="*/ 19 w 32"/>
                <a:gd name="T7" fmla="*/ 25 h 32"/>
                <a:gd name="T8" fmla="*/ 21 w 32"/>
                <a:gd name="T9" fmla="*/ 25 h 32"/>
                <a:gd name="T10" fmla="*/ 23 w 32"/>
                <a:gd name="T11" fmla="*/ 27 h 32"/>
                <a:gd name="T12" fmla="*/ 26 w 32"/>
                <a:gd name="T13" fmla="*/ 27 h 32"/>
                <a:gd name="T14" fmla="*/ 27 w 32"/>
                <a:gd name="T15" fmla="*/ 24 h 32"/>
                <a:gd name="T16" fmla="*/ 9 w 32"/>
                <a:gd name="T17" fmla="*/ 6 h 32"/>
                <a:gd name="T18" fmla="*/ 6 w 32"/>
                <a:gd name="T19" fmla="*/ 6 h 32"/>
                <a:gd name="T20" fmla="*/ 5 w 32"/>
                <a:gd name="T21" fmla="*/ 9 h 32"/>
                <a:gd name="T22" fmla="*/ 7 w 32"/>
                <a:gd name="T23" fmla="*/ 11 h 32"/>
                <a:gd name="T24" fmla="*/ 7 w 32"/>
                <a:gd name="T25" fmla="*/ 14 h 32"/>
                <a:gd name="T26" fmla="*/ 5 w 32"/>
                <a:gd name="T27" fmla="*/ 14 h 32"/>
                <a:gd name="T28" fmla="*/ 3 w 32"/>
                <a:gd name="T29" fmla="*/ 12 h 32"/>
                <a:gd name="T30" fmla="*/ 3 w 32"/>
                <a:gd name="T31" fmla="*/ 3 h 32"/>
                <a:gd name="T32" fmla="*/ 11 w 32"/>
                <a:gd name="T33" fmla="*/ 3 h 32"/>
                <a:gd name="T34" fmla="*/ 29 w 32"/>
                <a:gd name="T35" fmla="*/ 21 h 32"/>
                <a:gd name="T36" fmla="*/ 29 w 32"/>
                <a:gd name="T37" fmla="*/ 30 h 32"/>
                <a:gd name="T38" fmla="*/ 25 w 32"/>
                <a:gd name="T3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2">
                  <a:moveTo>
                    <a:pt x="25" y="32"/>
                  </a:moveTo>
                  <a:cubicBezTo>
                    <a:pt x="23" y="32"/>
                    <a:pt x="22" y="31"/>
                    <a:pt x="21" y="30"/>
                  </a:cubicBezTo>
                  <a:cubicBezTo>
                    <a:pt x="19" y="28"/>
                    <a:pt x="19" y="28"/>
                    <a:pt x="19" y="28"/>
                  </a:cubicBezTo>
                  <a:cubicBezTo>
                    <a:pt x="18" y="27"/>
                    <a:pt x="18" y="26"/>
                    <a:pt x="19" y="25"/>
                  </a:cubicBezTo>
                  <a:cubicBezTo>
                    <a:pt x="19" y="24"/>
                    <a:pt x="21" y="24"/>
                    <a:pt x="21" y="25"/>
                  </a:cubicBezTo>
                  <a:cubicBezTo>
                    <a:pt x="23" y="27"/>
                    <a:pt x="23" y="27"/>
                    <a:pt x="23" y="27"/>
                  </a:cubicBezTo>
                  <a:cubicBezTo>
                    <a:pt x="25" y="28"/>
                    <a:pt x="26" y="27"/>
                    <a:pt x="26" y="27"/>
                  </a:cubicBezTo>
                  <a:cubicBezTo>
                    <a:pt x="27" y="27"/>
                    <a:pt x="28" y="25"/>
                    <a:pt x="27" y="24"/>
                  </a:cubicBezTo>
                  <a:cubicBezTo>
                    <a:pt x="9" y="6"/>
                    <a:pt x="9" y="6"/>
                    <a:pt x="9" y="6"/>
                  </a:cubicBezTo>
                  <a:cubicBezTo>
                    <a:pt x="7" y="5"/>
                    <a:pt x="6" y="6"/>
                    <a:pt x="6" y="6"/>
                  </a:cubicBezTo>
                  <a:cubicBezTo>
                    <a:pt x="5" y="6"/>
                    <a:pt x="4" y="8"/>
                    <a:pt x="5" y="9"/>
                  </a:cubicBezTo>
                  <a:cubicBezTo>
                    <a:pt x="7" y="11"/>
                    <a:pt x="7" y="11"/>
                    <a:pt x="7" y="11"/>
                  </a:cubicBezTo>
                  <a:cubicBezTo>
                    <a:pt x="8" y="12"/>
                    <a:pt x="8" y="13"/>
                    <a:pt x="7" y="14"/>
                  </a:cubicBezTo>
                  <a:cubicBezTo>
                    <a:pt x="7" y="15"/>
                    <a:pt x="5" y="15"/>
                    <a:pt x="5" y="14"/>
                  </a:cubicBezTo>
                  <a:cubicBezTo>
                    <a:pt x="3" y="12"/>
                    <a:pt x="3" y="12"/>
                    <a:pt x="3" y="12"/>
                  </a:cubicBezTo>
                  <a:cubicBezTo>
                    <a:pt x="0" y="9"/>
                    <a:pt x="1" y="6"/>
                    <a:pt x="3" y="3"/>
                  </a:cubicBezTo>
                  <a:cubicBezTo>
                    <a:pt x="5" y="1"/>
                    <a:pt x="9" y="0"/>
                    <a:pt x="11" y="3"/>
                  </a:cubicBezTo>
                  <a:cubicBezTo>
                    <a:pt x="29" y="21"/>
                    <a:pt x="29" y="21"/>
                    <a:pt x="29" y="21"/>
                  </a:cubicBezTo>
                  <a:cubicBezTo>
                    <a:pt x="32" y="24"/>
                    <a:pt x="31" y="28"/>
                    <a:pt x="29" y="30"/>
                  </a:cubicBezTo>
                  <a:cubicBezTo>
                    <a:pt x="28" y="31"/>
                    <a:pt x="26" y="32"/>
                    <a:pt x="25"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Arial"/>
              </a:endParaRPr>
            </a:p>
          </p:txBody>
        </p:sp>
        <p:sp>
          <p:nvSpPr>
            <p:cNvPr id="123" name="Freeform 1240">
              <a:extLst>
                <a:ext uri="{FF2B5EF4-FFF2-40B4-BE49-F238E27FC236}">
                  <a16:creationId xmlns:a16="http://schemas.microsoft.com/office/drawing/2014/main" id="{75AB1903-D5E1-484B-B7DA-0679C99237FD}"/>
                </a:ext>
              </a:extLst>
            </p:cNvPr>
            <p:cNvSpPr>
              <a:spLocks/>
            </p:cNvSpPr>
            <p:nvPr/>
          </p:nvSpPr>
          <p:spPr bwMode="auto">
            <a:xfrm>
              <a:off x="5026025" y="2301875"/>
              <a:ext cx="168275" cy="173038"/>
            </a:xfrm>
            <a:custGeom>
              <a:avLst/>
              <a:gdLst>
                <a:gd name="T0" fmla="*/ 43 w 45"/>
                <a:gd name="T1" fmla="*/ 46 h 46"/>
                <a:gd name="T2" fmla="*/ 42 w 45"/>
                <a:gd name="T3" fmla="*/ 45 h 46"/>
                <a:gd name="T4" fmla="*/ 1 w 45"/>
                <a:gd name="T5" fmla="*/ 4 h 46"/>
                <a:gd name="T6" fmla="*/ 1 w 45"/>
                <a:gd name="T7" fmla="*/ 1 h 46"/>
                <a:gd name="T8" fmla="*/ 3 w 45"/>
                <a:gd name="T9" fmla="*/ 1 h 46"/>
                <a:gd name="T10" fmla="*/ 44 w 45"/>
                <a:gd name="T11" fmla="*/ 42 h 46"/>
                <a:gd name="T12" fmla="*/ 44 w 45"/>
                <a:gd name="T13" fmla="*/ 45 h 46"/>
                <a:gd name="T14" fmla="*/ 43 w 45"/>
                <a:gd name="T15" fmla="*/ 4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6">
                  <a:moveTo>
                    <a:pt x="43" y="46"/>
                  </a:moveTo>
                  <a:cubicBezTo>
                    <a:pt x="42" y="46"/>
                    <a:pt x="42" y="45"/>
                    <a:pt x="42" y="45"/>
                  </a:cubicBezTo>
                  <a:cubicBezTo>
                    <a:pt x="1" y="4"/>
                    <a:pt x="1" y="4"/>
                    <a:pt x="1" y="4"/>
                  </a:cubicBezTo>
                  <a:cubicBezTo>
                    <a:pt x="0" y="3"/>
                    <a:pt x="0" y="2"/>
                    <a:pt x="1" y="1"/>
                  </a:cubicBezTo>
                  <a:cubicBezTo>
                    <a:pt x="1" y="0"/>
                    <a:pt x="3" y="0"/>
                    <a:pt x="3" y="1"/>
                  </a:cubicBezTo>
                  <a:cubicBezTo>
                    <a:pt x="44" y="42"/>
                    <a:pt x="44" y="42"/>
                    <a:pt x="44" y="42"/>
                  </a:cubicBezTo>
                  <a:cubicBezTo>
                    <a:pt x="45" y="43"/>
                    <a:pt x="45" y="44"/>
                    <a:pt x="44" y="45"/>
                  </a:cubicBezTo>
                  <a:cubicBezTo>
                    <a:pt x="44" y="45"/>
                    <a:pt x="44" y="46"/>
                    <a:pt x="4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Arial"/>
              </a:endParaRPr>
            </a:p>
          </p:txBody>
        </p:sp>
      </p:grpSp>
      <p:grpSp>
        <p:nvGrpSpPr>
          <p:cNvPr id="124" name="Group 61">
            <a:extLst>
              <a:ext uri="{FF2B5EF4-FFF2-40B4-BE49-F238E27FC236}">
                <a16:creationId xmlns:a16="http://schemas.microsoft.com/office/drawing/2014/main" id="{61A2E4D9-9995-2342-AA99-AD1777EC7876}"/>
              </a:ext>
            </a:extLst>
          </p:cNvPr>
          <p:cNvGrpSpPr/>
          <p:nvPr/>
        </p:nvGrpSpPr>
        <p:grpSpPr>
          <a:xfrm>
            <a:off x="8611425" y="1940719"/>
            <a:ext cx="602844" cy="597534"/>
            <a:chOff x="4833938" y="2170113"/>
            <a:chExt cx="360362" cy="357187"/>
          </a:xfrm>
          <a:solidFill>
            <a:srgbClr val="FE5409"/>
          </a:solidFill>
        </p:grpSpPr>
        <p:sp>
          <p:nvSpPr>
            <p:cNvPr id="125" name="Freeform 1235">
              <a:extLst>
                <a:ext uri="{FF2B5EF4-FFF2-40B4-BE49-F238E27FC236}">
                  <a16:creationId xmlns:a16="http://schemas.microsoft.com/office/drawing/2014/main" id="{CAFCA3A6-050E-3542-BF26-CD0F6DC4FA2A}"/>
                </a:ext>
              </a:extLst>
            </p:cNvPr>
            <p:cNvSpPr>
              <a:spLocks noEditPoints="1"/>
            </p:cNvSpPr>
            <p:nvPr/>
          </p:nvSpPr>
          <p:spPr bwMode="auto">
            <a:xfrm>
              <a:off x="4833938" y="2482850"/>
              <a:ext cx="165100" cy="44450"/>
            </a:xfrm>
            <a:custGeom>
              <a:avLst/>
              <a:gdLst>
                <a:gd name="T0" fmla="*/ 42 w 44"/>
                <a:gd name="T1" fmla="*/ 12 h 12"/>
                <a:gd name="T2" fmla="*/ 2 w 44"/>
                <a:gd name="T3" fmla="*/ 12 h 12"/>
                <a:gd name="T4" fmla="*/ 0 w 44"/>
                <a:gd name="T5" fmla="*/ 10 h 12"/>
                <a:gd name="T6" fmla="*/ 0 w 44"/>
                <a:gd name="T7" fmla="*/ 6 h 12"/>
                <a:gd name="T8" fmla="*/ 6 w 44"/>
                <a:gd name="T9" fmla="*/ 0 h 12"/>
                <a:gd name="T10" fmla="*/ 38 w 44"/>
                <a:gd name="T11" fmla="*/ 0 h 12"/>
                <a:gd name="T12" fmla="*/ 44 w 44"/>
                <a:gd name="T13" fmla="*/ 6 h 12"/>
                <a:gd name="T14" fmla="*/ 44 w 44"/>
                <a:gd name="T15" fmla="*/ 10 h 12"/>
                <a:gd name="T16" fmla="*/ 42 w 44"/>
                <a:gd name="T17" fmla="*/ 12 h 12"/>
                <a:gd name="T18" fmla="*/ 4 w 44"/>
                <a:gd name="T19" fmla="*/ 8 h 12"/>
                <a:gd name="T20" fmla="*/ 40 w 44"/>
                <a:gd name="T21" fmla="*/ 8 h 12"/>
                <a:gd name="T22" fmla="*/ 40 w 44"/>
                <a:gd name="T23" fmla="*/ 6 h 12"/>
                <a:gd name="T24" fmla="*/ 38 w 44"/>
                <a:gd name="T25" fmla="*/ 4 h 12"/>
                <a:gd name="T26" fmla="*/ 6 w 44"/>
                <a:gd name="T27" fmla="*/ 4 h 12"/>
                <a:gd name="T28" fmla="*/ 4 w 44"/>
                <a:gd name="T29" fmla="*/ 6 h 12"/>
                <a:gd name="T30" fmla="*/ 4 w 44"/>
                <a:gd name="T3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12">
                  <a:moveTo>
                    <a:pt x="42" y="12"/>
                  </a:moveTo>
                  <a:cubicBezTo>
                    <a:pt x="2" y="12"/>
                    <a:pt x="2" y="12"/>
                    <a:pt x="2" y="12"/>
                  </a:cubicBezTo>
                  <a:cubicBezTo>
                    <a:pt x="1" y="12"/>
                    <a:pt x="0" y="11"/>
                    <a:pt x="0" y="10"/>
                  </a:cubicBezTo>
                  <a:cubicBezTo>
                    <a:pt x="0" y="6"/>
                    <a:pt x="0" y="6"/>
                    <a:pt x="0" y="6"/>
                  </a:cubicBezTo>
                  <a:cubicBezTo>
                    <a:pt x="0" y="3"/>
                    <a:pt x="3" y="0"/>
                    <a:pt x="6" y="0"/>
                  </a:cubicBezTo>
                  <a:cubicBezTo>
                    <a:pt x="38" y="0"/>
                    <a:pt x="38" y="0"/>
                    <a:pt x="38" y="0"/>
                  </a:cubicBezTo>
                  <a:cubicBezTo>
                    <a:pt x="41" y="0"/>
                    <a:pt x="44" y="3"/>
                    <a:pt x="44" y="6"/>
                  </a:cubicBezTo>
                  <a:cubicBezTo>
                    <a:pt x="44" y="10"/>
                    <a:pt x="44" y="10"/>
                    <a:pt x="44" y="10"/>
                  </a:cubicBezTo>
                  <a:cubicBezTo>
                    <a:pt x="44" y="11"/>
                    <a:pt x="43" y="12"/>
                    <a:pt x="42" y="12"/>
                  </a:cubicBezTo>
                  <a:close/>
                  <a:moveTo>
                    <a:pt x="4" y="8"/>
                  </a:moveTo>
                  <a:cubicBezTo>
                    <a:pt x="40" y="8"/>
                    <a:pt x="40" y="8"/>
                    <a:pt x="40" y="8"/>
                  </a:cubicBezTo>
                  <a:cubicBezTo>
                    <a:pt x="40" y="6"/>
                    <a:pt x="40" y="6"/>
                    <a:pt x="40" y="6"/>
                  </a:cubicBezTo>
                  <a:cubicBezTo>
                    <a:pt x="40" y="5"/>
                    <a:pt x="39" y="4"/>
                    <a:pt x="38" y="4"/>
                  </a:cubicBezTo>
                  <a:cubicBezTo>
                    <a:pt x="6" y="4"/>
                    <a:pt x="6" y="4"/>
                    <a:pt x="6" y="4"/>
                  </a:cubicBezTo>
                  <a:cubicBezTo>
                    <a:pt x="5" y="4"/>
                    <a:pt x="4" y="5"/>
                    <a:pt x="4" y="6"/>
                  </a:cubicBezTo>
                  <a:lnTo>
                    <a:pt x="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Arial"/>
              </a:endParaRPr>
            </a:p>
          </p:txBody>
        </p:sp>
        <p:sp>
          <p:nvSpPr>
            <p:cNvPr id="126" name="Freeform 1236">
              <a:extLst>
                <a:ext uri="{FF2B5EF4-FFF2-40B4-BE49-F238E27FC236}">
                  <a16:creationId xmlns:a16="http://schemas.microsoft.com/office/drawing/2014/main" id="{E3CC0212-0628-354F-B998-891A76DA084B}"/>
                </a:ext>
              </a:extLst>
            </p:cNvPr>
            <p:cNvSpPr>
              <a:spLocks noEditPoints="1"/>
            </p:cNvSpPr>
            <p:nvPr/>
          </p:nvSpPr>
          <p:spPr bwMode="auto">
            <a:xfrm>
              <a:off x="4849813" y="2452688"/>
              <a:ext cx="134938" cy="44450"/>
            </a:xfrm>
            <a:custGeom>
              <a:avLst/>
              <a:gdLst>
                <a:gd name="T0" fmla="*/ 34 w 36"/>
                <a:gd name="T1" fmla="*/ 12 h 12"/>
                <a:gd name="T2" fmla="*/ 2 w 36"/>
                <a:gd name="T3" fmla="*/ 12 h 12"/>
                <a:gd name="T4" fmla="*/ 0 w 36"/>
                <a:gd name="T5" fmla="*/ 10 h 12"/>
                <a:gd name="T6" fmla="*/ 0 w 36"/>
                <a:gd name="T7" fmla="*/ 6 h 12"/>
                <a:gd name="T8" fmla="*/ 6 w 36"/>
                <a:gd name="T9" fmla="*/ 0 h 12"/>
                <a:gd name="T10" fmla="*/ 30 w 36"/>
                <a:gd name="T11" fmla="*/ 0 h 12"/>
                <a:gd name="T12" fmla="*/ 36 w 36"/>
                <a:gd name="T13" fmla="*/ 6 h 12"/>
                <a:gd name="T14" fmla="*/ 36 w 36"/>
                <a:gd name="T15" fmla="*/ 10 h 12"/>
                <a:gd name="T16" fmla="*/ 34 w 36"/>
                <a:gd name="T17" fmla="*/ 12 h 12"/>
                <a:gd name="T18" fmla="*/ 4 w 36"/>
                <a:gd name="T19" fmla="*/ 8 h 12"/>
                <a:gd name="T20" fmla="*/ 32 w 36"/>
                <a:gd name="T21" fmla="*/ 8 h 12"/>
                <a:gd name="T22" fmla="*/ 32 w 36"/>
                <a:gd name="T23" fmla="*/ 6 h 12"/>
                <a:gd name="T24" fmla="*/ 30 w 36"/>
                <a:gd name="T25" fmla="*/ 4 h 12"/>
                <a:gd name="T26" fmla="*/ 6 w 36"/>
                <a:gd name="T27" fmla="*/ 4 h 12"/>
                <a:gd name="T28" fmla="*/ 4 w 36"/>
                <a:gd name="T29" fmla="*/ 6 h 12"/>
                <a:gd name="T30" fmla="*/ 4 w 36"/>
                <a:gd name="T3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12">
                  <a:moveTo>
                    <a:pt x="34" y="12"/>
                  </a:moveTo>
                  <a:cubicBezTo>
                    <a:pt x="2" y="12"/>
                    <a:pt x="2" y="12"/>
                    <a:pt x="2" y="12"/>
                  </a:cubicBezTo>
                  <a:cubicBezTo>
                    <a:pt x="1" y="12"/>
                    <a:pt x="0" y="11"/>
                    <a:pt x="0" y="10"/>
                  </a:cubicBezTo>
                  <a:cubicBezTo>
                    <a:pt x="0" y="6"/>
                    <a:pt x="0" y="6"/>
                    <a:pt x="0" y="6"/>
                  </a:cubicBezTo>
                  <a:cubicBezTo>
                    <a:pt x="0" y="3"/>
                    <a:pt x="3" y="0"/>
                    <a:pt x="6" y="0"/>
                  </a:cubicBezTo>
                  <a:cubicBezTo>
                    <a:pt x="30" y="0"/>
                    <a:pt x="30" y="0"/>
                    <a:pt x="30" y="0"/>
                  </a:cubicBezTo>
                  <a:cubicBezTo>
                    <a:pt x="33" y="0"/>
                    <a:pt x="36" y="3"/>
                    <a:pt x="36" y="6"/>
                  </a:cubicBezTo>
                  <a:cubicBezTo>
                    <a:pt x="36" y="10"/>
                    <a:pt x="36" y="10"/>
                    <a:pt x="36" y="10"/>
                  </a:cubicBezTo>
                  <a:cubicBezTo>
                    <a:pt x="36" y="11"/>
                    <a:pt x="35" y="12"/>
                    <a:pt x="34" y="12"/>
                  </a:cubicBezTo>
                  <a:close/>
                  <a:moveTo>
                    <a:pt x="4" y="8"/>
                  </a:moveTo>
                  <a:cubicBezTo>
                    <a:pt x="32" y="8"/>
                    <a:pt x="32" y="8"/>
                    <a:pt x="32" y="8"/>
                  </a:cubicBezTo>
                  <a:cubicBezTo>
                    <a:pt x="32" y="6"/>
                    <a:pt x="32" y="6"/>
                    <a:pt x="32" y="6"/>
                  </a:cubicBezTo>
                  <a:cubicBezTo>
                    <a:pt x="32" y="5"/>
                    <a:pt x="31" y="4"/>
                    <a:pt x="30" y="4"/>
                  </a:cubicBezTo>
                  <a:cubicBezTo>
                    <a:pt x="6" y="4"/>
                    <a:pt x="6" y="4"/>
                    <a:pt x="6" y="4"/>
                  </a:cubicBezTo>
                  <a:cubicBezTo>
                    <a:pt x="5" y="4"/>
                    <a:pt x="4" y="5"/>
                    <a:pt x="4" y="6"/>
                  </a:cubicBezTo>
                  <a:lnTo>
                    <a:pt x="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Arial"/>
              </a:endParaRPr>
            </a:p>
          </p:txBody>
        </p:sp>
        <p:sp>
          <p:nvSpPr>
            <p:cNvPr id="127" name="Freeform 1237">
              <a:extLst>
                <a:ext uri="{FF2B5EF4-FFF2-40B4-BE49-F238E27FC236}">
                  <a16:creationId xmlns:a16="http://schemas.microsoft.com/office/drawing/2014/main" id="{334B1879-3A36-0444-A3AF-CD7F476EC252}"/>
                </a:ext>
              </a:extLst>
            </p:cNvPr>
            <p:cNvSpPr>
              <a:spLocks noEditPoints="1"/>
            </p:cNvSpPr>
            <p:nvPr/>
          </p:nvSpPr>
          <p:spPr bwMode="auto">
            <a:xfrm>
              <a:off x="4932363" y="2208213"/>
              <a:ext cx="149225" cy="153988"/>
            </a:xfrm>
            <a:custGeom>
              <a:avLst/>
              <a:gdLst>
                <a:gd name="T0" fmla="*/ 16 w 40"/>
                <a:gd name="T1" fmla="*/ 41 h 41"/>
                <a:gd name="T2" fmla="*/ 15 w 40"/>
                <a:gd name="T3" fmla="*/ 40 h 41"/>
                <a:gd name="T4" fmla="*/ 1 w 40"/>
                <a:gd name="T5" fmla="*/ 26 h 41"/>
                <a:gd name="T6" fmla="*/ 1 w 40"/>
                <a:gd name="T7" fmla="*/ 23 h 41"/>
                <a:gd name="T8" fmla="*/ 23 w 40"/>
                <a:gd name="T9" fmla="*/ 1 h 41"/>
                <a:gd name="T10" fmla="*/ 25 w 40"/>
                <a:gd name="T11" fmla="*/ 1 h 41"/>
                <a:gd name="T12" fmla="*/ 39 w 40"/>
                <a:gd name="T13" fmla="*/ 15 h 41"/>
                <a:gd name="T14" fmla="*/ 39 w 40"/>
                <a:gd name="T15" fmla="*/ 18 h 41"/>
                <a:gd name="T16" fmla="*/ 17 w 40"/>
                <a:gd name="T17" fmla="*/ 40 h 41"/>
                <a:gd name="T18" fmla="*/ 16 w 40"/>
                <a:gd name="T19" fmla="*/ 41 h 41"/>
                <a:gd name="T20" fmla="*/ 5 w 40"/>
                <a:gd name="T21" fmla="*/ 25 h 41"/>
                <a:gd name="T22" fmla="*/ 16 w 40"/>
                <a:gd name="T23" fmla="*/ 36 h 41"/>
                <a:gd name="T24" fmla="*/ 35 w 40"/>
                <a:gd name="T25" fmla="*/ 17 h 41"/>
                <a:gd name="T26" fmla="*/ 24 w 40"/>
                <a:gd name="T27" fmla="*/ 5 h 41"/>
                <a:gd name="T28" fmla="*/ 5 w 40"/>
                <a:gd name="T29" fmla="*/ 2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41">
                  <a:moveTo>
                    <a:pt x="16" y="41"/>
                  </a:moveTo>
                  <a:cubicBezTo>
                    <a:pt x="15" y="41"/>
                    <a:pt x="15" y="40"/>
                    <a:pt x="15" y="40"/>
                  </a:cubicBezTo>
                  <a:cubicBezTo>
                    <a:pt x="1" y="26"/>
                    <a:pt x="1" y="26"/>
                    <a:pt x="1" y="26"/>
                  </a:cubicBezTo>
                  <a:cubicBezTo>
                    <a:pt x="0" y="25"/>
                    <a:pt x="0" y="24"/>
                    <a:pt x="1" y="23"/>
                  </a:cubicBezTo>
                  <a:cubicBezTo>
                    <a:pt x="23" y="1"/>
                    <a:pt x="23" y="1"/>
                    <a:pt x="23" y="1"/>
                  </a:cubicBezTo>
                  <a:cubicBezTo>
                    <a:pt x="23" y="0"/>
                    <a:pt x="25" y="0"/>
                    <a:pt x="25" y="1"/>
                  </a:cubicBezTo>
                  <a:cubicBezTo>
                    <a:pt x="39" y="15"/>
                    <a:pt x="39" y="15"/>
                    <a:pt x="39" y="15"/>
                  </a:cubicBezTo>
                  <a:cubicBezTo>
                    <a:pt x="40" y="16"/>
                    <a:pt x="40" y="17"/>
                    <a:pt x="39" y="18"/>
                  </a:cubicBezTo>
                  <a:cubicBezTo>
                    <a:pt x="17" y="40"/>
                    <a:pt x="17" y="40"/>
                    <a:pt x="17" y="40"/>
                  </a:cubicBezTo>
                  <a:cubicBezTo>
                    <a:pt x="17" y="40"/>
                    <a:pt x="17" y="41"/>
                    <a:pt x="16" y="41"/>
                  </a:cubicBezTo>
                  <a:close/>
                  <a:moveTo>
                    <a:pt x="5" y="25"/>
                  </a:moveTo>
                  <a:cubicBezTo>
                    <a:pt x="16" y="36"/>
                    <a:pt x="16" y="36"/>
                    <a:pt x="16" y="36"/>
                  </a:cubicBezTo>
                  <a:cubicBezTo>
                    <a:pt x="35" y="17"/>
                    <a:pt x="35" y="17"/>
                    <a:pt x="35" y="17"/>
                  </a:cubicBezTo>
                  <a:cubicBezTo>
                    <a:pt x="24" y="5"/>
                    <a:pt x="24" y="5"/>
                    <a:pt x="24" y="5"/>
                  </a:cubicBezTo>
                  <a:lnTo>
                    <a:pt x="5"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Arial"/>
              </a:endParaRPr>
            </a:p>
          </p:txBody>
        </p:sp>
        <p:sp>
          <p:nvSpPr>
            <p:cNvPr id="128" name="Freeform 1238">
              <a:extLst>
                <a:ext uri="{FF2B5EF4-FFF2-40B4-BE49-F238E27FC236}">
                  <a16:creationId xmlns:a16="http://schemas.microsoft.com/office/drawing/2014/main" id="{B8CD8516-B975-8D47-AA61-EC161A365A9F}"/>
                </a:ext>
              </a:extLst>
            </p:cNvPr>
            <p:cNvSpPr>
              <a:spLocks/>
            </p:cNvSpPr>
            <p:nvPr/>
          </p:nvSpPr>
          <p:spPr bwMode="auto">
            <a:xfrm>
              <a:off x="4894263" y="2276475"/>
              <a:ext cx="120650" cy="119063"/>
            </a:xfrm>
            <a:custGeom>
              <a:avLst/>
              <a:gdLst>
                <a:gd name="T0" fmla="*/ 25 w 32"/>
                <a:gd name="T1" fmla="*/ 32 h 32"/>
                <a:gd name="T2" fmla="*/ 21 w 32"/>
                <a:gd name="T3" fmla="*/ 30 h 32"/>
                <a:gd name="T4" fmla="*/ 3 w 32"/>
                <a:gd name="T5" fmla="*/ 12 h 32"/>
                <a:gd name="T6" fmla="*/ 3 w 32"/>
                <a:gd name="T7" fmla="*/ 3 h 32"/>
                <a:gd name="T8" fmla="*/ 11 w 32"/>
                <a:gd name="T9" fmla="*/ 3 h 32"/>
                <a:gd name="T10" fmla="*/ 13 w 32"/>
                <a:gd name="T11" fmla="*/ 5 h 32"/>
                <a:gd name="T12" fmla="*/ 13 w 32"/>
                <a:gd name="T13" fmla="*/ 8 h 32"/>
                <a:gd name="T14" fmla="*/ 11 w 32"/>
                <a:gd name="T15" fmla="*/ 8 h 32"/>
                <a:gd name="T16" fmla="*/ 9 w 32"/>
                <a:gd name="T17" fmla="*/ 6 h 32"/>
                <a:gd name="T18" fmla="*/ 6 w 32"/>
                <a:gd name="T19" fmla="*/ 6 h 32"/>
                <a:gd name="T20" fmla="*/ 5 w 32"/>
                <a:gd name="T21" fmla="*/ 9 h 32"/>
                <a:gd name="T22" fmla="*/ 23 w 32"/>
                <a:gd name="T23" fmla="*/ 27 h 32"/>
                <a:gd name="T24" fmla="*/ 26 w 32"/>
                <a:gd name="T25" fmla="*/ 27 h 32"/>
                <a:gd name="T26" fmla="*/ 27 w 32"/>
                <a:gd name="T27" fmla="*/ 24 h 32"/>
                <a:gd name="T28" fmla="*/ 25 w 32"/>
                <a:gd name="T29" fmla="*/ 22 h 32"/>
                <a:gd name="T30" fmla="*/ 25 w 32"/>
                <a:gd name="T31" fmla="*/ 19 h 32"/>
                <a:gd name="T32" fmla="*/ 27 w 32"/>
                <a:gd name="T33" fmla="*/ 19 h 32"/>
                <a:gd name="T34" fmla="*/ 29 w 32"/>
                <a:gd name="T35" fmla="*/ 21 h 32"/>
                <a:gd name="T36" fmla="*/ 29 w 32"/>
                <a:gd name="T37" fmla="*/ 30 h 32"/>
                <a:gd name="T38" fmla="*/ 25 w 32"/>
                <a:gd name="T3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2">
                  <a:moveTo>
                    <a:pt x="25" y="32"/>
                  </a:moveTo>
                  <a:cubicBezTo>
                    <a:pt x="23" y="32"/>
                    <a:pt x="22" y="31"/>
                    <a:pt x="21" y="30"/>
                  </a:cubicBezTo>
                  <a:cubicBezTo>
                    <a:pt x="3" y="12"/>
                    <a:pt x="3" y="12"/>
                    <a:pt x="3" y="12"/>
                  </a:cubicBezTo>
                  <a:cubicBezTo>
                    <a:pt x="0" y="9"/>
                    <a:pt x="1" y="6"/>
                    <a:pt x="3" y="3"/>
                  </a:cubicBezTo>
                  <a:cubicBezTo>
                    <a:pt x="5" y="1"/>
                    <a:pt x="9" y="0"/>
                    <a:pt x="11" y="3"/>
                  </a:cubicBezTo>
                  <a:cubicBezTo>
                    <a:pt x="13" y="5"/>
                    <a:pt x="13" y="5"/>
                    <a:pt x="13" y="5"/>
                  </a:cubicBezTo>
                  <a:cubicBezTo>
                    <a:pt x="14" y="6"/>
                    <a:pt x="14" y="7"/>
                    <a:pt x="13" y="8"/>
                  </a:cubicBezTo>
                  <a:cubicBezTo>
                    <a:pt x="13" y="9"/>
                    <a:pt x="11" y="9"/>
                    <a:pt x="11" y="8"/>
                  </a:cubicBezTo>
                  <a:cubicBezTo>
                    <a:pt x="9" y="6"/>
                    <a:pt x="9" y="6"/>
                    <a:pt x="9" y="6"/>
                  </a:cubicBezTo>
                  <a:cubicBezTo>
                    <a:pt x="7" y="5"/>
                    <a:pt x="6" y="6"/>
                    <a:pt x="6" y="6"/>
                  </a:cubicBezTo>
                  <a:cubicBezTo>
                    <a:pt x="5" y="6"/>
                    <a:pt x="4" y="8"/>
                    <a:pt x="5" y="9"/>
                  </a:cubicBezTo>
                  <a:cubicBezTo>
                    <a:pt x="23" y="27"/>
                    <a:pt x="23" y="27"/>
                    <a:pt x="23" y="27"/>
                  </a:cubicBezTo>
                  <a:cubicBezTo>
                    <a:pt x="25" y="28"/>
                    <a:pt x="26" y="27"/>
                    <a:pt x="26" y="27"/>
                  </a:cubicBezTo>
                  <a:cubicBezTo>
                    <a:pt x="27" y="27"/>
                    <a:pt x="28" y="25"/>
                    <a:pt x="27" y="24"/>
                  </a:cubicBezTo>
                  <a:cubicBezTo>
                    <a:pt x="25" y="22"/>
                    <a:pt x="25" y="22"/>
                    <a:pt x="25" y="22"/>
                  </a:cubicBezTo>
                  <a:cubicBezTo>
                    <a:pt x="24" y="21"/>
                    <a:pt x="24" y="20"/>
                    <a:pt x="25" y="19"/>
                  </a:cubicBezTo>
                  <a:cubicBezTo>
                    <a:pt x="25" y="18"/>
                    <a:pt x="27" y="18"/>
                    <a:pt x="27" y="19"/>
                  </a:cubicBezTo>
                  <a:cubicBezTo>
                    <a:pt x="29" y="21"/>
                    <a:pt x="29" y="21"/>
                    <a:pt x="29" y="21"/>
                  </a:cubicBezTo>
                  <a:cubicBezTo>
                    <a:pt x="32" y="24"/>
                    <a:pt x="31" y="28"/>
                    <a:pt x="29" y="30"/>
                  </a:cubicBezTo>
                  <a:cubicBezTo>
                    <a:pt x="28" y="31"/>
                    <a:pt x="26" y="32"/>
                    <a:pt x="25"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Arial"/>
              </a:endParaRPr>
            </a:p>
          </p:txBody>
        </p:sp>
        <p:sp>
          <p:nvSpPr>
            <p:cNvPr id="129" name="Freeform 1239">
              <a:extLst>
                <a:ext uri="{FF2B5EF4-FFF2-40B4-BE49-F238E27FC236}">
                  <a16:creationId xmlns:a16="http://schemas.microsoft.com/office/drawing/2014/main" id="{7E19C81A-6D83-E64F-98E9-EBB6DF139C9F}"/>
                </a:ext>
              </a:extLst>
            </p:cNvPr>
            <p:cNvSpPr>
              <a:spLocks/>
            </p:cNvSpPr>
            <p:nvPr/>
          </p:nvSpPr>
          <p:spPr bwMode="auto">
            <a:xfrm>
              <a:off x="4999038" y="2170113"/>
              <a:ext cx="120650" cy="120650"/>
            </a:xfrm>
            <a:custGeom>
              <a:avLst/>
              <a:gdLst>
                <a:gd name="T0" fmla="*/ 25 w 32"/>
                <a:gd name="T1" fmla="*/ 32 h 32"/>
                <a:gd name="T2" fmla="*/ 21 w 32"/>
                <a:gd name="T3" fmla="*/ 30 h 32"/>
                <a:gd name="T4" fmla="*/ 19 w 32"/>
                <a:gd name="T5" fmla="*/ 28 h 32"/>
                <a:gd name="T6" fmla="*/ 19 w 32"/>
                <a:gd name="T7" fmla="*/ 25 h 32"/>
                <a:gd name="T8" fmla="*/ 21 w 32"/>
                <a:gd name="T9" fmla="*/ 25 h 32"/>
                <a:gd name="T10" fmla="*/ 23 w 32"/>
                <a:gd name="T11" fmla="*/ 27 h 32"/>
                <a:gd name="T12" fmla="*/ 26 w 32"/>
                <a:gd name="T13" fmla="*/ 27 h 32"/>
                <a:gd name="T14" fmla="*/ 27 w 32"/>
                <a:gd name="T15" fmla="*/ 24 h 32"/>
                <a:gd name="T16" fmla="*/ 9 w 32"/>
                <a:gd name="T17" fmla="*/ 6 h 32"/>
                <a:gd name="T18" fmla="*/ 6 w 32"/>
                <a:gd name="T19" fmla="*/ 6 h 32"/>
                <a:gd name="T20" fmla="*/ 5 w 32"/>
                <a:gd name="T21" fmla="*/ 9 h 32"/>
                <a:gd name="T22" fmla="*/ 7 w 32"/>
                <a:gd name="T23" fmla="*/ 11 h 32"/>
                <a:gd name="T24" fmla="*/ 7 w 32"/>
                <a:gd name="T25" fmla="*/ 14 h 32"/>
                <a:gd name="T26" fmla="*/ 5 w 32"/>
                <a:gd name="T27" fmla="*/ 14 h 32"/>
                <a:gd name="T28" fmla="*/ 3 w 32"/>
                <a:gd name="T29" fmla="*/ 12 h 32"/>
                <a:gd name="T30" fmla="*/ 3 w 32"/>
                <a:gd name="T31" fmla="*/ 3 h 32"/>
                <a:gd name="T32" fmla="*/ 11 w 32"/>
                <a:gd name="T33" fmla="*/ 3 h 32"/>
                <a:gd name="T34" fmla="*/ 29 w 32"/>
                <a:gd name="T35" fmla="*/ 21 h 32"/>
                <a:gd name="T36" fmla="*/ 29 w 32"/>
                <a:gd name="T37" fmla="*/ 30 h 32"/>
                <a:gd name="T38" fmla="*/ 25 w 32"/>
                <a:gd name="T3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2">
                  <a:moveTo>
                    <a:pt x="25" y="32"/>
                  </a:moveTo>
                  <a:cubicBezTo>
                    <a:pt x="23" y="32"/>
                    <a:pt x="22" y="31"/>
                    <a:pt x="21" y="30"/>
                  </a:cubicBezTo>
                  <a:cubicBezTo>
                    <a:pt x="19" y="28"/>
                    <a:pt x="19" y="28"/>
                    <a:pt x="19" y="28"/>
                  </a:cubicBezTo>
                  <a:cubicBezTo>
                    <a:pt x="18" y="27"/>
                    <a:pt x="18" y="26"/>
                    <a:pt x="19" y="25"/>
                  </a:cubicBezTo>
                  <a:cubicBezTo>
                    <a:pt x="19" y="24"/>
                    <a:pt x="21" y="24"/>
                    <a:pt x="21" y="25"/>
                  </a:cubicBezTo>
                  <a:cubicBezTo>
                    <a:pt x="23" y="27"/>
                    <a:pt x="23" y="27"/>
                    <a:pt x="23" y="27"/>
                  </a:cubicBezTo>
                  <a:cubicBezTo>
                    <a:pt x="25" y="28"/>
                    <a:pt x="26" y="27"/>
                    <a:pt x="26" y="27"/>
                  </a:cubicBezTo>
                  <a:cubicBezTo>
                    <a:pt x="27" y="27"/>
                    <a:pt x="28" y="25"/>
                    <a:pt x="27" y="24"/>
                  </a:cubicBezTo>
                  <a:cubicBezTo>
                    <a:pt x="9" y="6"/>
                    <a:pt x="9" y="6"/>
                    <a:pt x="9" y="6"/>
                  </a:cubicBezTo>
                  <a:cubicBezTo>
                    <a:pt x="7" y="5"/>
                    <a:pt x="6" y="6"/>
                    <a:pt x="6" y="6"/>
                  </a:cubicBezTo>
                  <a:cubicBezTo>
                    <a:pt x="5" y="6"/>
                    <a:pt x="4" y="8"/>
                    <a:pt x="5" y="9"/>
                  </a:cubicBezTo>
                  <a:cubicBezTo>
                    <a:pt x="7" y="11"/>
                    <a:pt x="7" y="11"/>
                    <a:pt x="7" y="11"/>
                  </a:cubicBezTo>
                  <a:cubicBezTo>
                    <a:pt x="8" y="12"/>
                    <a:pt x="8" y="13"/>
                    <a:pt x="7" y="14"/>
                  </a:cubicBezTo>
                  <a:cubicBezTo>
                    <a:pt x="7" y="15"/>
                    <a:pt x="5" y="15"/>
                    <a:pt x="5" y="14"/>
                  </a:cubicBezTo>
                  <a:cubicBezTo>
                    <a:pt x="3" y="12"/>
                    <a:pt x="3" y="12"/>
                    <a:pt x="3" y="12"/>
                  </a:cubicBezTo>
                  <a:cubicBezTo>
                    <a:pt x="0" y="9"/>
                    <a:pt x="1" y="6"/>
                    <a:pt x="3" y="3"/>
                  </a:cubicBezTo>
                  <a:cubicBezTo>
                    <a:pt x="5" y="1"/>
                    <a:pt x="9" y="0"/>
                    <a:pt x="11" y="3"/>
                  </a:cubicBezTo>
                  <a:cubicBezTo>
                    <a:pt x="29" y="21"/>
                    <a:pt x="29" y="21"/>
                    <a:pt x="29" y="21"/>
                  </a:cubicBezTo>
                  <a:cubicBezTo>
                    <a:pt x="32" y="24"/>
                    <a:pt x="31" y="28"/>
                    <a:pt x="29" y="30"/>
                  </a:cubicBezTo>
                  <a:cubicBezTo>
                    <a:pt x="28" y="31"/>
                    <a:pt x="26" y="32"/>
                    <a:pt x="25"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Arial"/>
              </a:endParaRPr>
            </a:p>
          </p:txBody>
        </p:sp>
        <p:sp>
          <p:nvSpPr>
            <p:cNvPr id="130" name="Freeform 1240">
              <a:extLst>
                <a:ext uri="{FF2B5EF4-FFF2-40B4-BE49-F238E27FC236}">
                  <a16:creationId xmlns:a16="http://schemas.microsoft.com/office/drawing/2014/main" id="{75AB1903-D5E1-484B-B7DA-0679C99237FD}"/>
                </a:ext>
              </a:extLst>
            </p:cNvPr>
            <p:cNvSpPr>
              <a:spLocks/>
            </p:cNvSpPr>
            <p:nvPr/>
          </p:nvSpPr>
          <p:spPr bwMode="auto">
            <a:xfrm>
              <a:off x="5026025" y="2301875"/>
              <a:ext cx="168275" cy="173038"/>
            </a:xfrm>
            <a:custGeom>
              <a:avLst/>
              <a:gdLst>
                <a:gd name="T0" fmla="*/ 43 w 45"/>
                <a:gd name="T1" fmla="*/ 46 h 46"/>
                <a:gd name="T2" fmla="*/ 42 w 45"/>
                <a:gd name="T3" fmla="*/ 45 h 46"/>
                <a:gd name="T4" fmla="*/ 1 w 45"/>
                <a:gd name="T5" fmla="*/ 4 h 46"/>
                <a:gd name="T6" fmla="*/ 1 w 45"/>
                <a:gd name="T7" fmla="*/ 1 h 46"/>
                <a:gd name="T8" fmla="*/ 3 w 45"/>
                <a:gd name="T9" fmla="*/ 1 h 46"/>
                <a:gd name="T10" fmla="*/ 44 w 45"/>
                <a:gd name="T11" fmla="*/ 42 h 46"/>
                <a:gd name="T12" fmla="*/ 44 w 45"/>
                <a:gd name="T13" fmla="*/ 45 h 46"/>
                <a:gd name="T14" fmla="*/ 43 w 45"/>
                <a:gd name="T15" fmla="*/ 4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6">
                  <a:moveTo>
                    <a:pt x="43" y="46"/>
                  </a:moveTo>
                  <a:cubicBezTo>
                    <a:pt x="42" y="46"/>
                    <a:pt x="42" y="45"/>
                    <a:pt x="42" y="45"/>
                  </a:cubicBezTo>
                  <a:cubicBezTo>
                    <a:pt x="1" y="4"/>
                    <a:pt x="1" y="4"/>
                    <a:pt x="1" y="4"/>
                  </a:cubicBezTo>
                  <a:cubicBezTo>
                    <a:pt x="0" y="3"/>
                    <a:pt x="0" y="2"/>
                    <a:pt x="1" y="1"/>
                  </a:cubicBezTo>
                  <a:cubicBezTo>
                    <a:pt x="1" y="0"/>
                    <a:pt x="3" y="0"/>
                    <a:pt x="3" y="1"/>
                  </a:cubicBezTo>
                  <a:cubicBezTo>
                    <a:pt x="44" y="42"/>
                    <a:pt x="44" y="42"/>
                    <a:pt x="44" y="42"/>
                  </a:cubicBezTo>
                  <a:cubicBezTo>
                    <a:pt x="45" y="43"/>
                    <a:pt x="45" y="44"/>
                    <a:pt x="44" y="45"/>
                  </a:cubicBezTo>
                  <a:cubicBezTo>
                    <a:pt x="44" y="45"/>
                    <a:pt x="44" y="46"/>
                    <a:pt x="4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Arial"/>
              </a:endParaRPr>
            </a:p>
          </p:txBody>
        </p:sp>
      </p:grpSp>
      <p:sp>
        <p:nvSpPr>
          <p:cNvPr id="8" name="CuadroTexto 7"/>
          <p:cNvSpPr txBox="1"/>
          <p:nvPr/>
        </p:nvSpPr>
        <p:spPr>
          <a:xfrm>
            <a:off x="484269" y="1119356"/>
            <a:ext cx="916949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dirty="0">
                <a:ln>
                  <a:noFill/>
                </a:ln>
                <a:solidFill>
                  <a:srgbClr val="00589A"/>
                </a:solidFill>
                <a:effectLst/>
                <a:uLnTx/>
                <a:uFillTx/>
                <a:latin typeface="Arial"/>
              </a:rPr>
              <a:t>Convención Americana de Derechos Humanos 		Constitución Política de Colombia </a:t>
            </a:r>
          </a:p>
        </p:txBody>
      </p:sp>
      <p:grpSp>
        <p:nvGrpSpPr>
          <p:cNvPr id="165" name="Grupo 164"/>
          <p:cNvGrpSpPr/>
          <p:nvPr/>
        </p:nvGrpSpPr>
        <p:grpSpPr>
          <a:xfrm>
            <a:off x="282536" y="4060808"/>
            <a:ext cx="4346955" cy="2585438"/>
            <a:chOff x="312903" y="3852241"/>
            <a:chExt cx="4346955" cy="2585438"/>
          </a:xfrm>
        </p:grpSpPr>
        <p:grpSp>
          <p:nvGrpSpPr>
            <p:cNvPr id="9" name="Grupo 8"/>
            <p:cNvGrpSpPr/>
            <p:nvPr/>
          </p:nvGrpSpPr>
          <p:grpSpPr>
            <a:xfrm>
              <a:off x="312903" y="3852241"/>
              <a:ext cx="4225430" cy="2412931"/>
              <a:chOff x="278626" y="3730754"/>
              <a:chExt cx="4225430" cy="2412931"/>
            </a:xfrm>
          </p:grpSpPr>
          <p:sp>
            <p:nvSpPr>
              <p:cNvPr id="162" name="Graphic 1">
                <a:extLst>
                  <a:ext uri="{FF2B5EF4-FFF2-40B4-BE49-F238E27FC236}">
                    <a16:creationId xmlns:a16="http://schemas.microsoft.com/office/drawing/2014/main" id="{1768538A-E4D8-4AEA-824A-A445D9EB23A3}"/>
                  </a:ext>
                </a:extLst>
              </p:cNvPr>
              <p:cNvSpPr/>
              <p:nvPr/>
            </p:nvSpPr>
            <p:spPr>
              <a:xfrm>
                <a:off x="278626" y="3730754"/>
                <a:ext cx="4225430" cy="2412931"/>
              </a:xfrm>
              <a:prstGeom prst="roundRect">
                <a:avLst>
                  <a:gd name="adj" fmla="val 7051"/>
                </a:avLst>
              </a:prstGeom>
              <a:solidFill>
                <a:schemeClr val="bg1"/>
              </a:solidFill>
              <a:ln w="50800" cap="flat">
                <a:solidFill>
                  <a:srgbClr val="51237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ndParaRPr>
              </a:p>
            </p:txBody>
          </p:sp>
          <p:sp>
            <p:nvSpPr>
              <p:cNvPr id="28" name="Rounded Rectangle 30">
                <a:extLst>
                  <a:ext uri="{FF2B5EF4-FFF2-40B4-BE49-F238E27FC236}">
                    <a16:creationId xmlns:a16="http://schemas.microsoft.com/office/drawing/2014/main" id="{F64A9E3F-6441-054E-9095-A0522A872C89}"/>
                  </a:ext>
                </a:extLst>
              </p:cNvPr>
              <p:cNvSpPr/>
              <p:nvPr/>
            </p:nvSpPr>
            <p:spPr>
              <a:xfrm rot="16200000">
                <a:off x="1495706" y="3201985"/>
                <a:ext cx="1822091" cy="3745749"/>
              </a:xfrm>
              <a:prstGeom prst="roundRect">
                <a:avLst>
                  <a:gd name="adj" fmla="val 0"/>
                </a:avLst>
              </a:prstGeom>
              <a:gradFill flip="none" rotWithShape="1">
                <a:gsLst>
                  <a:gs pos="0">
                    <a:srgbClr val="512373">
                      <a:shade val="30000"/>
                      <a:satMod val="115000"/>
                    </a:srgbClr>
                  </a:gs>
                  <a:gs pos="50000">
                    <a:srgbClr val="512373">
                      <a:shade val="67500"/>
                      <a:satMod val="115000"/>
                    </a:srgbClr>
                  </a:gs>
                  <a:gs pos="100000">
                    <a:srgbClr val="512373">
                      <a:shade val="100000"/>
                      <a:satMod val="115000"/>
                    </a:srgbClr>
                  </a:gs>
                </a:gsLst>
                <a:lin ang="13500000" scaled="1"/>
                <a:tileRect/>
              </a:gradFill>
              <a:ln w="12700" cap="flat" cmpd="sng" algn="ctr">
                <a:solidFill>
                  <a:srgbClr val="51237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ndParaRPr>
              </a:p>
            </p:txBody>
          </p:sp>
          <p:sp>
            <p:nvSpPr>
              <p:cNvPr id="29" name="Rectangle 31">
                <a:extLst>
                  <a:ext uri="{FF2B5EF4-FFF2-40B4-BE49-F238E27FC236}">
                    <a16:creationId xmlns:a16="http://schemas.microsoft.com/office/drawing/2014/main" id="{D8F75D2F-84B5-E04C-928A-80B5BECE85E6}"/>
                  </a:ext>
                </a:extLst>
              </p:cNvPr>
              <p:cNvSpPr/>
              <p:nvPr/>
            </p:nvSpPr>
            <p:spPr>
              <a:xfrm>
                <a:off x="1645995" y="4231852"/>
                <a:ext cx="2368960" cy="24622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1600" b="1" i="0" u="none" strike="noStrike" kern="0" cap="none" spc="0" normalizeH="0" baseline="0" noProof="0" dirty="0">
                    <a:ln>
                      <a:noFill/>
                    </a:ln>
                    <a:solidFill>
                      <a:prstClr val="white"/>
                    </a:solidFill>
                    <a:effectLst/>
                    <a:uLnTx/>
                    <a:uFillTx/>
                    <a:latin typeface="Agency FB" panose="020B0503020202020204" pitchFamily="34" charset="0"/>
                    <a:cs typeface="Segoe UI" panose="020B0502040204020203" pitchFamily="34" charset="0"/>
                  </a:rPr>
                  <a:t>Art. 23</a:t>
                </a:r>
              </a:p>
            </p:txBody>
          </p:sp>
          <p:sp>
            <p:nvSpPr>
              <p:cNvPr id="30" name="Rectangle 32">
                <a:extLst>
                  <a:ext uri="{FF2B5EF4-FFF2-40B4-BE49-F238E27FC236}">
                    <a16:creationId xmlns:a16="http://schemas.microsoft.com/office/drawing/2014/main" id="{C889D7C8-B64A-424C-A376-1D871F5CA5DA}"/>
                  </a:ext>
                </a:extLst>
              </p:cNvPr>
              <p:cNvSpPr/>
              <p:nvPr/>
            </p:nvSpPr>
            <p:spPr>
              <a:xfrm>
                <a:off x="1662468" y="4543932"/>
                <a:ext cx="2592319" cy="1107996"/>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0" cap="none" spc="0" normalizeH="0" baseline="0" noProof="0" dirty="0">
                    <a:ln>
                      <a:noFill/>
                    </a:ln>
                    <a:solidFill>
                      <a:prstClr val="white"/>
                    </a:solidFill>
                    <a:effectLst/>
                    <a:uLnTx/>
                    <a:uFillTx/>
                    <a:latin typeface="Agency FB" panose="020B0503020202020204" pitchFamily="34" charset="0"/>
                    <a:cs typeface="Segoe UI" panose="020B0502040204020203" pitchFamily="34" charset="0"/>
                  </a:rPr>
                  <a:t>El Ministerio Público, en cabeza de la Procuraduría General de la Nación, será el encargado de velar por el adecuado cumplimiento de las obliga­ciones consagradas en la ley.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0" cap="none" spc="0" normalizeH="0" baseline="0" noProof="0" dirty="0">
                  <a:ln>
                    <a:noFill/>
                  </a:ln>
                  <a:solidFill>
                    <a:prstClr val="white"/>
                  </a:solidFill>
                  <a:effectLst/>
                  <a:uLnTx/>
                  <a:uFillTx/>
                  <a:latin typeface="Agency FB" panose="020B0503020202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200" b="0" i="0" u="none" strike="noStrike" kern="0" cap="none" spc="0" normalizeH="0" baseline="0" noProof="0" dirty="0">
                    <a:ln>
                      <a:noFill/>
                    </a:ln>
                    <a:solidFill>
                      <a:prstClr val="white"/>
                    </a:solidFill>
                    <a:effectLst/>
                    <a:uLnTx/>
                    <a:uFillTx/>
                    <a:latin typeface="Agency FB" panose="020B0503020202020204" pitchFamily="34" charset="0"/>
                    <a:cs typeface="Segoe UI" panose="020B0502040204020203" pitchFamily="34" charset="0"/>
                  </a:rPr>
                  <a:t>Funciones Preventivas y disciplinarias para tal efecto. </a:t>
                </a:r>
              </a:p>
            </p:txBody>
          </p:sp>
          <p:cxnSp>
            <p:nvCxnSpPr>
              <p:cNvPr id="31" name="Straight Connector 33">
                <a:extLst>
                  <a:ext uri="{FF2B5EF4-FFF2-40B4-BE49-F238E27FC236}">
                    <a16:creationId xmlns:a16="http://schemas.microsoft.com/office/drawing/2014/main" id="{736860AB-F8E5-B848-8DE0-2DC062689DF7}"/>
                  </a:ext>
                </a:extLst>
              </p:cNvPr>
              <p:cNvCxnSpPr>
                <a:cxnSpLocks/>
              </p:cNvCxnSpPr>
              <p:nvPr/>
            </p:nvCxnSpPr>
            <p:spPr>
              <a:xfrm>
                <a:off x="1652179" y="4503890"/>
                <a:ext cx="2262323" cy="0"/>
              </a:xfrm>
              <a:prstGeom prst="line">
                <a:avLst/>
              </a:prstGeom>
              <a:noFill/>
              <a:ln w="25400" cap="rnd" cmpd="sng" algn="ctr">
                <a:solidFill>
                  <a:sysClr val="window" lastClr="FFFFFF"/>
                </a:solidFill>
                <a:prstDash val="solid"/>
                <a:round/>
              </a:ln>
              <a:effectLst/>
            </p:spPr>
          </p:cxnSp>
          <p:sp>
            <p:nvSpPr>
              <p:cNvPr id="32" name="Round Same Side Corner Rectangle 34">
                <a:extLst>
                  <a:ext uri="{FF2B5EF4-FFF2-40B4-BE49-F238E27FC236}">
                    <a16:creationId xmlns:a16="http://schemas.microsoft.com/office/drawing/2014/main" id="{EB04CC8C-482E-344A-A065-D9C499EA887C}"/>
                  </a:ext>
                </a:extLst>
              </p:cNvPr>
              <p:cNvSpPr/>
              <p:nvPr/>
            </p:nvSpPr>
            <p:spPr>
              <a:xfrm rot="5400000">
                <a:off x="319507" y="4647246"/>
                <a:ext cx="1404596" cy="1120698"/>
              </a:xfrm>
              <a:prstGeom prst="round2SameRect">
                <a:avLst/>
              </a:prstGeom>
              <a:solidFill>
                <a:sysClr val="window" lastClr="FFFFFF"/>
              </a:solidFill>
              <a:ln w="12700" cap="flat" cmpd="sng" algn="ctr">
                <a:noFill/>
                <a:prstDash val="solid"/>
                <a:miter lim="800000"/>
              </a:ln>
              <a:effectLst>
                <a:outerShdw blurRad="444500" dist="38100" dir="2700000" algn="tl" rotWithShape="0">
                  <a:prstClr val="black">
                    <a:alpha val="1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ndParaRPr>
              </a:p>
            </p:txBody>
          </p:sp>
          <p:grpSp>
            <p:nvGrpSpPr>
              <p:cNvPr id="131" name="Group 61">
                <a:extLst>
                  <a:ext uri="{FF2B5EF4-FFF2-40B4-BE49-F238E27FC236}">
                    <a16:creationId xmlns:a16="http://schemas.microsoft.com/office/drawing/2014/main" id="{61A2E4D9-9995-2342-AA99-AD1777EC7876}"/>
                  </a:ext>
                </a:extLst>
              </p:cNvPr>
              <p:cNvGrpSpPr/>
              <p:nvPr/>
            </p:nvGrpSpPr>
            <p:grpSpPr>
              <a:xfrm>
                <a:off x="800074" y="4908827"/>
                <a:ext cx="602844" cy="597534"/>
                <a:chOff x="4833938" y="2170113"/>
                <a:chExt cx="360362" cy="357187"/>
              </a:xfrm>
              <a:solidFill>
                <a:srgbClr val="512373"/>
              </a:solidFill>
            </p:grpSpPr>
            <p:sp>
              <p:nvSpPr>
                <p:cNvPr id="132" name="Freeform 1235">
                  <a:extLst>
                    <a:ext uri="{FF2B5EF4-FFF2-40B4-BE49-F238E27FC236}">
                      <a16:creationId xmlns:a16="http://schemas.microsoft.com/office/drawing/2014/main" id="{CAFCA3A6-050E-3542-BF26-CD0F6DC4FA2A}"/>
                    </a:ext>
                  </a:extLst>
                </p:cNvPr>
                <p:cNvSpPr>
                  <a:spLocks noEditPoints="1"/>
                </p:cNvSpPr>
                <p:nvPr/>
              </p:nvSpPr>
              <p:spPr bwMode="auto">
                <a:xfrm>
                  <a:off x="4833938" y="2482850"/>
                  <a:ext cx="165100" cy="44450"/>
                </a:xfrm>
                <a:custGeom>
                  <a:avLst/>
                  <a:gdLst>
                    <a:gd name="T0" fmla="*/ 42 w 44"/>
                    <a:gd name="T1" fmla="*/ 12 h 12"/>
                    <a:gd name="T2" fmla="*/ 2 w 44"/>
                    <a:gd name="T3" fmla="*/ 12 h 12"/>
                    <a:gd name="T4" fmla="*/ 0 w 44"/>
                    <a:gd name="T5" fmla="*/ 10 h 12"/>
                    <a:gd name="T6" fmla="*/ 0 w 44"/>
                    <a:gd name="T7" fmla="*/ 6 h 12"/>
                    <a:gd name="T8" fmla="*/ 6 w 44"/>
                    <a:gd name="T9" fmla="*/ 0 h 12"/>
                    <a:gd name="T10" fmla="*/ 38 w 44"/>
                    <a:gd name="T11" fmla="*/ 0 h 12"/>
                    <a:gd name="T12" fmla="*/ 44 w 44"/>
                    <a:gd name="T13" fmla="*/ 6 h 12"/>
                    <a:gd name="T14" fmla="*/ 44 w 44"/>
                    <a:gd name="T15" fmla="*/ 10 h 12"/>
                    <a:gd name="T16" fmla="*/ 42 w 44"/>
                    <a:gd name="T17" fmla="*/ 12 h 12"/>
                    <a:gd name="T18" fmla="*/ 4 w 44"/>
                    <a:gd name="T19" fmla="*/ 8 h 12"/>
                    <a:gd name="T20" fmla="*/ 40 w 44"/>
                    <a:gd name="T21" fmla="*/ 8 h 12"/>
                    <a:gd name="T22" fmla="*/ 40 w 44"/>
                    <a:gd name="T23" fmla="*/ 6 h 12"/>
                    <a:gd name="T24" fmla="*/ 38 w 44"/>
                    <a:gd name="T25" fmla="*/ 4 h 12"/>
                    <a:gd name="T26" fmla="*/ 6 w 44"/>
                    <a:gd name="T27" fmla="*/ 4 h 12"/>
                    <a:gd name="T28" fmla="*/ 4 w 44"/>
                    <a:gd name="T29" fmla="*/ 6 h 12"/>
                    <a:gd name="T30" fmla="*/ 4 w 44"/>
                    <a:gd name="T3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12">
                      <a:moveTo>
                        <a:pt x="42" y="12"/>
                      </a:moveTo>
                      <a:cubicBezTo>
                        <a:pt x="2" y="12"/>
                        <a:pt x="2" y="12"/>
                        <a:pt x="2" y="12"/>
                      </a:cubicBezTo>
                      <a:cubicBezTo>
                        <a:pt x="1" y="12"/>
                        <a:pt x="0" y="11"/>
                        <a:pt x="0" y="10"/>
                      </a:cubicBezTo>
                      <a:cubicBezTo>
                        <a:pt x="0" y="6"/>
                        <a:pt x="0" y="6"/>
                        <a:pt x="0" y="6"/>
                      </a:cubicBezTo>
                      <a:cubicBezTo>
                        <a:pt x="0" y="3"/>
                        <a:pt x="3" y="0"/>
                        <a:pt x="6" y="0"/>
                      </a:cubicBezTo>
                      <a:cubicBezTo>
                        <a:pt x="38" y="0"/>
                        <a:pt x="38" y="0"/>
                        <a:pt x="38" y="0"/>
                      </a:cubicBezTo>
                      <a:cubicBezTo>
                        <a:pt x="41" y="0"/>
                        <a:pt x="44" y="3"/>
                        <a:pt x="44" y="6"/>
                      </a:cubicBezTo>
                      <a:cubicBezTo>
                        <a:pt x="44" y="10"/>
                        <a:pt x="44" y="10"/>
                        <a:pt x="44" y="10"/>
                      </a:cubicBezTo>
                      <a:cubicBezTo>
                        <a:pt x="44" y="11"/>
                        <a:pt x="43" y="12"/>
                        <a:pt x="42" y="12"/>
                      </a:cubicBezTo>
                      <a:close/>
                      <a:moveTo>
                        <a:pt x="4" y="8"/>
                      </a:moveTo>
                      <a:cubicBezTo>
                        <a:pt x="40" y="8"/>
                        <a:pt x="40" y="8"/>
                        <a:pt x="40" y="8"/>
                      </a:cubicBezTo>
                      <a:cubicBezTo>
                        <a:pt x="40" y="6"/>
                        <a:pt x="40" y="6"/>
                        <a:pt x="40" y="6"/>
                      </a:cubicBezTo>
                      <a:cubicBezTo>
                        <a:pt x="40" y="5"/>
                        <a:pt x="39" y="4"/>
                        <a:pt x="38" y="4"/>
                      </a:cubicBezTo>
                      <a:cubicBezTo>
                        <a:pt x="6" y="4"/>
                        <a:pt x="6" y="4"/>
                        <a:pt x="6" y="4"/>
                      </a:cubicBezTo>
                      <a:cubicBezTo>
                        <a:pt x="5" y="4"/>
                        <a:pt x="4" y="5"/>
                        <a:pt x="4" y="6"/>
                      </a:cubicBezTo>
                      <a:lnTo>
                        <a:pt x="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Arial"/>
                  </a:endParaRPr>
                </a:p>
              </p:txBody>
            </p:sp>
            <p:sp>
              <p:nvSpPr>
                <p:cNvPr id="133" name="Freeform 1236">
                  <a:extLst>
                    <a:ext uri="{FF2B5EF4-FFF2-40B4-BE49-F238E27FC236}">
                      <a16:creationId xmlns:a16="http://schemas.microsoft.com/office/drawing/2014/main" id="{E3CC0212-0628-354F-B998-891A76DA084B}"/>
                    </a:ext>
                  </a:extLst>
                </p:cNvPr>
                <p:cNvSpPr>
                  <a:spLocks noEditPoints="1"/>
                </p:cNvSpPr>
                <p:nvPr/>
              </p:nvSpPr>
              <p:spPr bwMode="auto">
                <a:xfrm>
                  <a:off x="4849813" y="2452688"/>
                  <a:ext cx="134938" cy="44450"/>
                </a:xfrm>
                <a:custGeom>
                  <a:avLst/>
                  <a:gdLst>
                    <a:gd name="T0" fmla="*/ 34 w 36"/>
                    <a:gd name="T1" fmla="*/ 12 h 12"/>
                    <a:gd name="T2" fmla="*/ 2 w 36"/>
                    <a:gd name="T3" fmla="*/ 12 h 12"/>
                    <a:gd name="T4" fmla="*/ 0 w 36"/>
                    <a:gd name="T5" fmla="*/ 10 h 12"/>
                    <a:gd name="T6" fmla="*/ 0 w 36"/>
                    <a:gd name="T7" fmla="*/ 6 h 12"/>
                    <a:gd name="T8" fmla="*/ 6 w 36"/>
                    <a:gd name="T9" fmla="*/ 0 h 12"/>
                    <a:gd name="T10" fmla="*/ 30 w 36"/>
                    <a:gd name="T11" fmla="*/ 0 h 12"/>
                    <a:gd name="T12" fmla="*/ 36 w 36"/>
                    <a:gd name="T13" fmla="*/ 6 h 12"/>
                    <a:gd name="T14" fmla="*/ 36 w 36"/>
                    <a:gd name="T15" fmla="*/ 10 h 12"/>
                    <a:gd name="T16" fmla="*/ 34 w 36"/>
                    <a:gd name="T17" fmla="*/ 12 h 12"/>
                    <a:gd name="T18" fmla="*/ 4 w 36"/>
                    <a:gd name="T19" fmla="*/ 8 h 12"/>
                    <a:gd name="T20" fmla="*/ 32 w 36"/>
                    <a:gd name="T21" fmla="*/ 8 h 12"/>
                    <a:gd name="T22" fmla="*/ 32 w 36"/>
                    <a:gd name="T23" fmla="*/ 6 h 12"/>
                    <a:gd name="T24" fmla="*/ 30 w 36"/>
                    <a:gd name="T25" fmla="*/ 4 h 12"/>
                    <a:gd name="T26" fmla="*/ 6 w 36"/>
                    <a:gd name="T27" fmla="*/ 4 h 12"/>
                    <a:gd name="T28" fmla="*/ 4 w 36"/>
                    <a:gd name="T29" fmla="*/ 6 h 12"/>
                    <a:gd name="T30" fmla="*/ 4 w 36"/>
                    <a:gd name="T3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12">
                      <a:moveTo>
                        <a:pt x="34" y="12"/>
                      </a:moveTo>
                      <a:cubicBezTo>
                        <a:pt x="2" y="12"/>
                        <a:pt x="2" y="12"/>
                        <a:pt x="2" y="12"/>
                      </a:cubicBezTo>
                      <a:cubicBezTo>
                        <a:pt x="1" y="12"/>
                        <a:pt x="0" y="11"/>
                        <a:pt x="0" y="10"/>
                      </a:cubicBezTo>
                      <a:cubicBezTo>
                        <a:pt x="0" y="6"/>
                        <a:pt x="0" y="6"/>
                        <a:pt x="0" y="6"/>
                      </a:cubicBezTo>
                      <a:cubicBezTo>
                        <a:pt x="0" y="3"/>
                        <a:pt x="3" y="0"/>
                        <a:pt x="6" y="0"/>
                      </a:cubicBezTo>
                      <a:cubicBezTo>
                        <a:pt x="30" y="0"/>
                        <a:pt x="30" y="0"/>
                        <a:pt x="30" y="0"/>
                      </a:cubicBezTo>
                      <a:cubicBezTo>
                        <a:pt x="33" y="0"/>
                        <a:pt x="36" y="3"/>
                        <a:pt x="36" y="6"/>
                      </a:cubicBezTo>
                      <a:cubicBezTo>
                        <a:pt x="36" y="10"/>
                        <a:pt x="36" y="10"/>
                        <a:pt x="36" y="10"/>
                      </a:cubicBezTo>
                      <a:cubicBezTo>
                        <a:pt x="36" y="11"/>
                        <a:pt x="35" y="12"/>
                        <a:pt x="34" y="12"/>
                      </a:cubicBezTo>
                      <a:close/>
                      <a:moveTo>
                        <a:pt x="4" y="8"/>
                      </a:moveTo>
                      <a:cubicBezTo>
                        <a:pt x="32" y="8"/>
                        <a:pt x="32" y="8"/>
                        <a:pt x="32" y="8"/>
                      </a:cubicBezTo>
                      <a:cubicBezTo>
                        <a:pt x="32" y="6"/>
                        <a:pt x="32" y="6"/>
                        <a:pt x="32" y="6"/>
                      </a:cubicBezTo>
                      <a:cubicBezTo>
                        <a:pt x="32" y="5"/>
                        <a:pt x="31" y="4"/>
                        <a:pt x="30" y="4"/>
                      </a:cubicBezTo>
                      <a:cubicBezTo>
                        <a:pt x="6" y="4"/>
                        <a:pt x="6" y="4"/>
                        <a:pt x="6" y="4"/>
                      </a:cubicBezTo>
                      <a:cubicBezTo>
                        <a:pt x="5" y="4"/>
                        <a:pt x="4" y="5"/>
                        <a:pt x="4" y="6"/>
                      </a:cubicBezTo>
                      <a:lnTo>
                        <a:pt x="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Arial"/>
                  </a:endParaRPr>
                </a:p>
              </p:txBody>
            </p:sp>
            <p:sp>
              <p:nvSpPr>
                <p:cNvPr id="134" name="Freeform 1237">
                  <a:extLst>
                    <a:ext uri="{FF2B5EF4-FFF2-40B4-BE49-F238E27FC236}">
                      <a16:creationId xmlns:a16="http://schemas.microsoft.com/office/drawing/2014/main" id="{334B1879-3A36-0444-A3AF-CD7F476EC252}"/>
                    </a:ext>
                  </a:extLst>
                </p:cNvPr>
                <p:cNvSpPr>
                  <a:spLocks noEditPoints="1"/>
                </p:cNvSpPr>
                <p:nvPr/>
              </p:nvSpPr>
              <p:spPr bwMode="auto">
                <a:xfrm>
                  <a:off x="4932363" y="2208213"/>
                  <a:ext cx="149225" cy="153988"/>
                </a:xfrm>
                <a:custGeom>
                  <a:avLst/>
                  <a:gdLst>
                    <a:gd name="T0" fmla="*/ 16 w 40"/>
                    <a:gd name="T1" fmla="*/ 41 h 41"/>
                    <a:gd name="T2" fmla="*/ 15 w 40"/>
                    <a:gd name="T3" fmla="*/ 40 h 41"/>
                    <a:gd name="T4" fmla="*/ 1 w 40"/>
                    <a:gd name="T5" fmla="*/ 26 h 41"/>
                    <a:gd name="T6" fmla="*/ 1 w 40"/>
                    <a:gd name="T7" fmla="*/ 23 h 41"/>
                    <a:gd name="T8" fmla="*/ 23 w 40"/>
                    <a:gd name="T9" fmla="*/ 1 h 41"/>
                    <a:gd name="T10" fmla="*/ 25 w 40"/>
                    <a:gd name="T11" fmla="*/ 1 h 41"/>
                    <a:gd name="T12" fmla="*/ 39 w 40"/>
                    <a:gd name="T13" fmla="*/ 15 h 41"/>
                    <a:gd name="T14" fmla="*/ 39 w 40"/>
                    <a:gd name="T15" fmla="*/ 18 h 41"/>
                    <a:gd name="T16" fmla="*/ 17 w 40"/>
                    <a:gd name="T17" fmla="*/ 40 h 41"/>
                    <a:gd name="T18" fmla="*/ 16 w 40"/>
                    <a:gd name="T19" fmla="*/ 41 h 41"/>
                    <a:gd name="T20" fmla="*/ 5 w 40"/>
                    <a:gd name="T21" fmla="*/ 25 h 41"/>
                    <a:gd name="T22" fmla="*/ 16 w 40"/>
                    <a:gd name="T23" fmla="*/ 36 h 41"/>
                    <a:gd name="T24" fmla="*/ 35 w 40"/>
                    <a:gd name="T25" fmla="*/ 17 h 41"/>
                    <a:gd name="T26" fmla="*/ 24 w 40"/>
                    <a:gd name="T27" fmla="*/ 5 h 41"/>
                    <a:gd name="T28" fmla="*/ 5 w 40"/>
                    <a:gd name="T29" fmla="*/ 2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41">
                      <a:moveTo>
                        <a:pt x="16" y="41"/>
                      </a:moveTo>
                      <a:cubicBezTo>
                        <a:pt x="15" y="41"/>
                        <a:pt x="15" y="40"/>
                        <a:pt x="15" y="40"/>
                      </a:cubicBezTo>
                      <a:cubicBezTo>
                        <a:pt x="1" y="26"/>
                        <a:pt x="1" y="26"/>
                        <a:pt x="1" y="26"/>
                      </a:cubicBezTo>
                      <a:cubicBezTo>
                        <a:pt x="0" y="25"/>
                        <a:pt x="0" y="24"/>
                        <a:pt x="1" y="23"/>
                      </a:cubicBezTo>
                      <a:cubicBezTo>
                        <a:pt x="23" y="1"/>
                        <a:pt x="23" y="1"/>
                        <a:pt x="23" y="1"/>
                      </a:cubicBezTo>
                      <a:cubicBezTo>
                        <a:pt x="23" y="0"/>
                        <a:pt x="25" y="0"/>
                        <a:pt x="25" y="1"/>
                      </a:cubicBezTo>
                      <a:cubicBezTo>
                        <a:pt x="39" y="15"/>
                        <a:pt x="39" y="15"/>
                        <a:pt x="39" y="15"/>
                      </a:cubicBezTo>
                      <a:cubicBezTo>
                        <a:pt x="40" y="16"/>
                        <a:pt x="40" y="17"/>
                        <a:pt x="39" y="18"/>
                      </a:cubicBezTo>
                      <a:cubicBezTo>
                        <a:pt x="17" y="40"/>
                        <a:pt x="17" y="40"/>
                        <a:pt x="17" y="40"/>
                      </a:cubicBezTo>
                      <a:cubicBezTo>
                        <a:pt x="17" y="40"/>
                        <a:pt x="17" y="41"/>
                        <a:pt x="16" y="41"/>
                      </a:cubicBezTo>
                      <a:close/>
                      <a:moveTo>
                        <a:pt x="5" y="25"/>
                      </a:moveTo>
                      <a:cubicBezTo>
                        <a:pt x="16" y="36"/>
                        <a:pt x="16" y="36"/>
                        <a:pt x="16" y="36"/>
                      </a:cubicBezTo>
                      <a:cubicBezTo>
                        <a:pt x="35" y="17"/>
                        <a:pt x="35" y="17"/>
                        <a:pt x="35" y="17"/>
                      </a:cubicBezTo>
                      <a:cubicBezTo>
                        <a:pt x="24" y="5"/>
                        <a:pt x="24" y="5"/>
                        <a:pt x="24" y="5"/>
                      </a:cubicBezTo>
                      <a:lnTo>
                        <a:pt x="5"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Arial"/>
                  </a:endParaRPr>
                </a:p>
              </p:txBody>
            </p:sp>
            <p:sp>
              <p:nvSpPr>
                <p:cNvPr id="135" name="Freeform 1238">
                  <a:extLst>
                    <a:ext uri="{FF2B5EF4-FFF2-40B4-BE49-F238E27FC236}">
                      <a16:creationId xmlns:a16="http://schemas.microsoft.com/office/drawing/2014/main" id="{B8CD8516-B975-8D47-AA61-EC161A365A9F}"/>
                    </a:ext>
                  </a:extLst>
                </p:cNvPr>
                <p:cNvSpPr>
                  <a:spLocks/>
                </p:cNvSpPr>
                <p:nvPr/>
              </p:nvSpPr>
              <p:spPr bwMode="auto">
                <a:xfrm>
                  <a:off x="4894263" y="2276475"/>
                  <a:ext cx="120650" cy="119063"/>
                </a:xfrm>
                <a:custGeom>
                  <a:avLst/>
                  <a:gdLst>
                    <a:gd name="T0" fmla="*/ 25 w 32"/>
                    <a:gd name="T1" fmla="*/ 32 h 32"/>
                    <a:gd name="T2" fmla="*/ 21 w 32"/>
                    <a:gd name="T3" fmla="*/ 30 h 32"/>
                    <a:gd name="T4" fmla="*/ 3 w 32"/>
                    <a:gd name="T5" fmla="*/ 12 h 32"/>
                    <a:gd name="T6" fmla="*/ 3 w 32"/>
                    <a:gd name="T7" fmla="*/ 3 h 32"/>
                    <a:gd name="T8" fmla="*/ 11 w 32"/>
                    <a:gd name="T9" fmla="*/ 3 h 32"/>
                    <a:gd name="T10" fmla="*/ 13 w 32"/>
                    <a:gd name="T11" fmla="*/ 5 h 32"/>
                    <a:gd name="T12" fmla="*/ 13 w 32"/>
                    <a:gd name="T13" fmla="*/ 8 h 32"/>
                    <a:gd name="T14" fmla="*/ 11 w 32"/>
                    <a:gd name="T15" fmla="*/ 8 h 32"/>
                    <a:gd name="T16" fmla="*/ 9 w 32"/>
                    <a:gd name="T17" fmla="*/ 6 h 32"/>
                    <a:gd name="T18" fmla="*/ 6 w 32"/>
                    <a:gd name="T19" fmla="*/ 6 h 32"/>
                    <a:gd name="T20" fmla="*/ 5 w 32"/>
                    <a:gd name="T21" fmla="*/ 9 h 32"/>
                    <a:gd name="T22" fmla="*/ 23 w 32"/>
                    <a:gd name="T23" fmla="*/ 27 h 32"/>
                    <a:gd name="T24" fmla="*/ 26 w 32"/>
                    <a:gd name="T25" fmla="*/ 27 h 32"/>
                    <a:gd name="T26" fmla="*/ 27 w 32"/>
                    <a:gd name="T27" fmla="*/ 24 h 32"/>
                    <a:gd name="T28" fmla="*/ 25 w 32"/>
                    <a:gd name="T29" fmla="*/ 22 h 32"/>
                    <a:gd name="T30" fmla="*/ 25 w 32"/>
                    <a:gd name="T31" fmla="*/ 19 h 32"/>
                    <a:gd name="T32" fmla="*/ 27 w 32"/>
                    <a:gd name="T33" fmla="*/ 19 h 32"/>
                    <a:gd name="T34" fmla="*/ 29 w 32"/>
                    <a:gd name="T35" fmla="*/ 21 h 32"/>
                    <a:gd name="T36" fmla="*/ 29 w 32"/>
                    <a:gd name="T37" fmla="*/ 30 h 32"/>
                    <a:gd name="T38" fmla="*/ 25 w 32"/>
                    <a:gd name="T3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2">
                      <a:moveTo>
                        <a:pt x="25" y="32"/>
                      </a:moveTo>
                      <a:cubicBezTo>
                        <a:pt x="23" y="32"/>
                        <a:pt x="22" y="31"/>
                        <a:pt x="21" y="30"/>
                      </a:cubicBezTo>
                      <a:cubicBezTo>
                        <a:pt x="3" y="12"/>
                        <a:pt x="3" y="12"/>
                        <a:pt x="3" y="12"/>
                      </a:cubicBezTo>
                      <a:cubicBezTo>
                        <a:pt x="0" y="9"/>
                        <a:pt x="1" y="6"/>
                        <a:pt x="3" y="3"/>
                      </a:cubicBezTo>
                      <a:cubicBezTo>
                        <a:pt x="5" y="1"/>
                        <a:pt x="9" y="0"/>
                        <a:pt x="11" y="3"/>
                      </a:cubicBezTo>
                      <a:cubicBezTo>
                        <a:pt x="13" y="5"/>
                        <a:pt x="13" y="5"/>
                        <a:pt x="13" y="5"/>
                      </a:cubicBezTo>
                      <a:cubicBezTo>
                        <a:pt x="14" y="6"/>
                        <a:pt x="14" y="7"/>
                        <a:pt x="13" y="8"/>
                      </a:cubicBezTo>
                      <a:cubicBezTo>
                        <a:pt x="13" y="9"/>
                        <a:pt x="11" y="9"/>
                        <a:pt x="11" y="8"/>
                      </a:cubicBezTo>
                      <a:cubicBezTo>
                        <a:pt x="9" y="6"/>
                        <a:pt x="9" y="6"/>
                        <a:pt x="9" y="6"/>
                      </a:cubicBezTo>
                      <a:cubicBezTo>
                        <a:pt x="7" y="5"/>
                        <a:pt x="6" y="6"/>
                        <a:pt x="6" y="6"/>
                      </a:cubicBezTo>
                      <a:cubicBezTo>
                        <a:pt x="5" y="6"/>
                        <a:pt x="4" y="8"/>
                        <a:pt x="5" y="9"/>
                      </a:cubicBezTo>
                      <a:cubicBezTo>
                        <a:pt x="23" y="27"/>
                        <a:pt x="23" y="27"/>
                        <a:pt x="23" y="27"/>
                      </a:cubicBezTo>
                      <a:cubicBezTo>
                        <a:pt x="25" y="28"/>
                        <a:pt x="26" y="27"/>
                        <a:pt x="26" y="27"/>
                      </a:cubicBezTo>
                      <a:cubicBezTo>
                        <a:pt x="27" y="27"/>
                        <a:pt x="28" y="25"/>
                        <a:pt x="27" y="24"/>
                      </a:cubicBezTo>
                      <a:cubicBezTo>
                        <a:pt x="25" y="22"/>
                        <a:pt x="25" y="22"/>
                        <a:pt x="25" y="22"/>
                      </a:cubicBezTo>
                      <a:cubicBezTo>
                        <a:pt x="24" y="21"/>
                        <a:pt x="24" y="20"/>
                        <a:pt x="25" y="19"/>
                      </a:cubicBezTo>
                      <a:cubicBezTo>
                        <a:pt x="25" y="18"/>
                        <a:pt x="27" y="18"/>
                        <a:pt x="27" y="19"/>
                      </a:cubicBezTo>
                      <a:cubicBezTo>
                        <a:pt x="29" y="21"/>
                        <a:pt x="29" y="21"/>
                        <a:pt x="29" y="21"/>
                      </a:cubicBezTo>
                      <a:cubicBezTo>
                        <a:pt x="32" y="24"/>
                        <a:pt x="31" y="28"/>
                        <a:pt x="29" y="30"/>
                      </a:cubicBezTo>
                      <a:cubicBezTo>
                        <a:pt x="28" y="31"/>
                        <a:pt x="26" y="32"/>
                        <a:pt x="25"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Arial"/>
                  </a:endParaRPr>
                </a:p>
              </p:txBody>
            </p:sp>
            <p:sp>
              <p:nvSpPr>
                <p:cNvPr id="136" name="Freeform 1239">
                  <a:extLst>
                    <a:ext uri="{FF2B5EF4-FFF2-40B4-BE49-F238E27FC236}">
                      <a16:creationId xmlns:a16="http://schemas.microsoft.com/office/drawing/2014/main" id="{7E19C81A-6D83-E64F-98E9-EBB6DF139C9F}"/>
                    </a:ext>
                  </a:extLst>
                </p:cNvPr>
                <p:cNvSpPr>
                  <a:spLocks/>
                </p:cNvSpPr>
                <p:nvPr/>
              </p:nvSpPr>
              <p:spPr bwMode="auto">
                <a:xfrm>
                  <a:off x="4999038" y="2170113"/>
                  <a:ext cx="120650" cy="120650"/>
                </a:xfrm>
                <a:custGeom>
                  <a:avLst/>
                  <a:gdLst>
                    <a:gd name="T0" fmla="*/ 25 w 32"/>
                    <a:gd name="T1" fmla="*/ 32 h 32"/>
                    <a:gd name="T2" fmla="*/ 21 w 32"/>
                    <a:gd name="T3" fmla="*/ 30 h 32"/>
                    <a:gd name="T4" fmla="*/ 19 w 32"/>
                    <a:gd name="T5" fmla="*/ 28 h 32"/>
                    <a:gd name="T6" fmla="*/ 19 w 32"/>
                    <a:gd name="T7" fmla="*/ 25 h 32"/>
                    <a:gd name="T8" fmla="*/ 21 w 32"/>
                    <a:gd name="T9" fmla="*/ 25 h 32"/>
                    <a:gd name="T10" fmla="*/ 23 w 32"/>
                    <a:gd name="T11" fmla="*/ 27 h 32"/>
                    <a:gd name="T12" fmla="*/ 26 w 32"/>
                    <a:gd name="T13" fmla="*/ 27 h 32"/>
                    <a:gd name="T14" fmla="*/ 27 w 32"/>
                    <a:gd name="T15" fmla="*/ 24 h 32"/>
                    <a:gd name="T16" fmla="*/ 9 w 32"/>
                    <a:gd name="T17" fmla="*/ 6 h 32"/>
                    <a:gd name="T18" fmla="*/ 6 w 32"/>
                    <a:gd name="T19" fmla="*/ 6 h 32"/>
                    <a:gd name="T20" fmla="*/ 5 w 32"/>
                    <a:gd name="T21" fmla="*/ 9 h 32"/>
                    <a:gd name="T22" fmla="*/ 7 w 32"/>
                    <a:gd name="T23" fmla="*/ 11 h 32"/>
                    <a:gd name="T24" fmla="*/ 7 w 32"/>
                    <a:gd name="T25" fmla="*/ 14 h 32"/>
                    <a:gd name="T26" fmla="*/ 5 w 32"/>
                    <a:gd name="T27" fmla="*/ 14 h 32"/>
                    <a:gd name="T28" fmla="*/ 3 w 32"/>
                    <a:gd name="T29" fmla="*/ 12 h 32"/>
                    <a:gd name="T30" fmla="*/ 3 w 32"/>
                    <a:gd name="T31" fmla="*/ 3 h 32"/>
                    <a:gd name="T32" fmla="*/ 11 w 32"/>
                    <a:gd name="T33" fmla="*/ 3 h 32"/>
                    <a:gd name="T34" fmla="*/ 29 w 32"/>
                    <a:gd name="T35" fmla="*/ 21 h 32"/>
                    <a:gd name="T36" fmla="*/ 29 w 32"/>
                    <a:gd name="T37" fmla="*/ 30 h 32"/>
                    <a:gd name="T38" fmla="*/ 25 w 32"/>
                    <a:gd name="T3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2">
                      <a:moveTo>
                        <a:pt x="25" y="32"/>
                      </a:moveTo>
                      <a:cubicBezTo>
                        <a:pt x="23" y="32"/>
                        <a:pt x="22" y="31"/>
                        <a:pt x="21" y="30"/>
                      </a:cubicBezTo>
                      <a:cubicBezTo>
                        <a:pt x="19" y="28"/>
                        <a:pt x="19" y="28"/>
                        <a:pt x="19" y="28"/>
                      </a:cubicBezTo>
                      <a:cubicBezTo>
                        <a:pt x="18" y="27"/>
                        <a:pt x="18" y="26"/>
                        <a:pt x="19" y="25"/>
                      </a:cubicBezTo>
                      <a:cubicBezTo>
                        <a:pt x="19" y="24"/>
                        <a:pt x="21" y="24"/>
                        <a:pt x="21" y="25"/>
                      </a:cubicBezTo>
                      <a:cubicBezTo>
                        <a:pt x="23" y="27"/>
                        <a:pt x="23" y="27"/>
                        <a:pt x="23" y="27"/>
                      </a:cubicBezTo>
                      <a:cubicBezTo>
                        <a:pt x="25" y="28"/>
                        <a:pt x="26" y="27"/>
                        <a:pt x="26" y="27"/>
                      </a:cubicBezTo>
                      <a:cubicBezTo>
                        <a:pt x="27" y="27"/>
                        <a:pt x="28" y="25"/>
                        <a:pt x="27" y="24"/>
                      </a:cubicBezTo>
                      <a:cubicBezTo>
                        <a:pt x="9" y="6"/>
                        <a:pt x="9" y="6"/>
                        <a:pt x="9" y="6"/>
                      </a:cubicBezTo>
                      <a:cubicBezTo>
                        <a:pt x="7" y="5"/>
                        <a:pt x="6" y="6"/>
                        <a:pt x="6" y="6"/>
                      </a:cubicBezTo>
                      <a:cubicBezTo>
                        <a:pt x="5" y="6"/>
                        <a:pt x="4" y="8"/>
                        <a:pt x="5" y="9"/>
                      </a:cubicBezTo>
                      <a:cubicBezTo>
                        <a:pt x="7" y="11"/>
                        <a:pt x="7" y="11"/>
                        <a:pt x="7" y="11"/>
                      </a:cubicBezTo>
                      <a:cubicBezTo>
                        <a:pt x="8" y="12"/>
                        <a:pt x="8" y="13"/>
                        <a:pt x="7" y="14"/>
                      </a:cubicBezTo>
                      <a:cubicBezTo>
                        <a:pt x="7" y="15"/>
                        <a:pt x="5" y="15"/>
                        <a:pt x="5" y="14"/>
                      </a:cubicBezTo>
                      <a:cubicBezTo>
                        <a:pt x="3" y="12"/>
                        <a:pt x="3" y="12"/>
                        <a:pt x="3" y="12"/>
                      </a:cubicBezTo>
                      <a:cubicBezTo>
                        <a:pt x="0" y="9"/>
                        <a:pt x="1" y="6"/>
                        <a:pt x="3" y="3"/>
                      </a:cubicBezTo>
                      <a:cubicBezTo>
                        <a:pt x="5" y="1"/>
                        <a:pt x="9" y="0"/>
                        <a:pt x="11" y="3"/>
                      </a:cubicBezTo>
                      <a:cubicBezTo>
                        <a:pt x="29" y="21"/>
                        <a:pt x="29" y="21"/>
                        <a:pt x="29" y="21"/>
                      </a:cubicBezTo>
                      <a:cubicBezTo>
                        <a:pt x="32" y="24"/>
                        <a:pt x="31" y="28"/>
                        <a:pt x="29" y="30"/>
                      </a:cubicBezTo>
                      <a:cubicBezTo>
                        <a:pt x="28" y="31"/>
                        <a:pt x="26" y="32"/>
                        <a:pt x="25"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Arial"/>
                  </a:endParaRPr>
                </a:p>
              </p:txBody>
            </p:sp>
            <p:sp>
              <p:nvSpPr>
                <p:cNvPr id="137" name="Freeform 1240">
                  <a:extLst>
                    <a:ext uri="{FF2B5EF4-FFF2-40B4-BE49-F238E27FC236}">
                      <a16:creationId xmlns:a16="http://schemas.microsoft.com/office/drawing/2014/main" id="{75AB1903-D5E1-484B-B7DA-0679C99237FD}"/>
                    </a:ext>
                  </a:extLst>
                </p:cNvPr>
                <p:cNvSpPr>
                  <a:spLocks/>
                </p:cNvSpPr>
                <p:nvPr/>
              </p:nvSpPr>
              <p:spPr bwMode="auto">
                <a:xfrm>
                  <a:off x="5026025" y="2301875"/>
                  <a:ext cx="168275" cy="173038"/>
                </a:xfrm>
                <a:custGeom>
                  <a:avLst/>
                  <a:gdLst>
                    <a:gd name="T0" fmla="*/ 43 w 45"/>
                    <a:gd name="T1" fmla="*/ 46 h 46"/>
                    <a:gd name="T2" fmla="*/ 42 w 45"/>
                    <a:gd name="T3" fmla="*/ 45 h 46"/>
                    <a:gd name="T4" fmla="*/ 1 w 45"/>
                    <a:gd name="T5" fmla="*/ 4 h 46"/>
                    <a:gd name="T6" fmla="*/ 1 w 45"/>
                    <a:gd name="T7" fmla="*/ 1 h 46"/>
                    <a:gd name="T8" fmla="*/ 3 w 45"/>
                    <a:gd name="T9" fmla="*/ 1 h 46"/>
                    <a:gd name="T10" fmla="*/ 44 w 45"/>
                    <a:gd name="T11" fmla="*/ 42 h 46"/>
                    <a:gd name="T12" fmla="*/ 44 w 45"/>
                    <a:gd name="T13" fmla="*/ 45 h 46"/>
                    <a:gd name="T14" fmla="*/ 43 w 45"/>
                    <a:gd name="T15" fmla="*/ 4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6">
                      <a:moveTo>
                        <a:pt x="43" y="46"/>
                      </a:moveTo>
                      <a:cubicBezTo>
                        <a:pt x="42" y="46"/>
                        <a:pt x="42" y="45"/>
                        <a:pt x="42" y="45"/>
                      </a:cubicBezTo>
                      <a:cubicBezTo>
                        <a:pt x="1" y="4"/>
                        <a:pt x="1" y="4"/>
                        <a:pt x="1" y="4"/>
                      </a:cubicBezTo>
                      <a:cubicBezTo>
                        <a:pt x="0" y="3"/>
                        <a:pt x="0" y="2"/>
                        <a:pt x="1" y="1"/>
                      </a:cubicBezTo>
                      <a:cubicBezTo>
                        <a:pt x="1" y="0"/>
                        <a:pt x="3" y="0"/>
                        <a:pt x="3" y="1"/>
                      </a:cubicBezTo>
                      <a:cubicBezTo>
                        <a:pt x="44" y="42"/>
                        <a:pt x="44" y="42"/>
                        <a:pt x="44" y="42"/>
                      </a:cubicBezTo>
                      <a:cubicBezTo>
                        <a:pt x="45" y="43"/>
                        <a:pt x="45" y="44"/>
                        <a:pt x="44" y="45"/>
                      </a:cubicBezTo>
                      <a:cubicBezTo>
                        <a:pt x="44" y="45"/>
                        <a:pt x="44" y="46"/>
                        <a:pt x="4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Arial"/>
                  </a:endParaRPr>
                </a:p>
              </p:txBody>
            </p:sp>
          </p:grpSp>
          <p:sp>
            <p:nvSpPr>
              <p:cNvPr id="161" name="CuadroTexto 160"/>
              <p:cNvSpPr txBox="1"/>
              <p:nvPr/>
            </p:nvSpPr>
            <p:spPr>
              <a:xfrm>
                <a:off x="461456" y="3807692"/>
                <a:ext cx="20035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dirty="0">
                    <a:ln>
                      <a:noFill/>
                    </a:ln>
                    <a:solidFill>
                      <a:srgbClr val="512373"/>
                    </a:solidFill>
                    <a:effectLst/>
                    <a:uLnTx/>
                    <a:uFillTx/>
                    <a:latin typeface="Arial"/>
                  </a:rPr>
                  <a:t>LEY 1712 DE 2014 </a:t>
                </a:r>
              </a:p>
            </p:txBody>
          </p:sp>
        </p:grpSp>
        <p:sp>
          <p:nvSpPr>
            <p:cNvPr id="206" name="Isosceles Triangle 3463">
              <a:extLst>
                <a:ext uri="{FF2B5EF4-FFF2-40B4-BE49-F238E27FC236}">
                  <a16:creationId xmlns:a16="http://schemas.microsoft.com/office/drawing/2014/main" id="{3C8DA1E9-CEAD-4C86-A2F4-BF893489503E}"/>
                </a:ext>
              </a:extLst>
            </p:cNvPr>
            <p:cNvSpPr/>
            <p:nvPr/>
          </p:nvSpPr>
          <p:spPr>
            <a:xfrm rot="10800000">
              <a:off x="4415492" y="6122110"/>
              <a:ext cx="244366" cy="315569"/>
            </a:xfrm>
            <a:prstGeom prst="triangle">
              <a:avLst/>
            </a:prstGeom>
            <a:solidFill>
              <a:srgbClr val="51237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endParaRPr>
            </a:p>
          </p:txBody>
        </p:sp>
      </p:grpSp>
      <p:grpSp>
        <p:nvGrpSpPr>
          <p:cNvPr id="203" name="Grupo 202"/>
          <p:cNvGrpSpPr/>
          <p:nvPr/>
        </p:nvGrpSpPr>
        <p:grpSpPr>
          <a:xfrm>
            <a:off x="4763216" y="3666127"/>
            <a:ext cx="6963418" cy="3081638"/>
            <a:chOff x="5100752" y="3554248"/>
            <a:chExt cx="6963418" cy="3081638"/>
          </a:xfrm>
        </p:grpSpPr>
        <p:grpSp>
          <p:nvGrpSpPr>
            <p:cNvPr id="183" name="Grupo 182"/>
            <p:cNvGrpSpPr/>
            <p:nvPr/>
          </p:nvGrpSpPr>
          <p:grpSpPr>
            <a:xfrm>
              <a:off x="5100752" y="3554248"/>
              <a:ext cx="4087763" cy="2313176"/>
              <a:chOff x="354042" y="3768854"/>
              <a:chExt cx="4087763" cy="2313176"/>
            </a:xfrm>
          </p:grpSpPr>
          <p:sp>
            <p:nvSpPr>
              <p:cNvPr id="184" name="Graphic 1">
                <a:extLst>
                  <a:ext uri="{FF2B5EF4-FFF2-40B4-BE49-F238E27FC236}">
                    <a16:creationId xmlns:a16="http://schemas.microsoft.com/office/drawing/2014/main" id="{1768538A-E4D8-4AEA-824A-A445D9EB23A3}"/>
                  </a:ext>
                </a:extLst>
              </p:cNvPr>
              <p:cNvSpPr/>
              <p:nvPr/>
            </p:nvSpPr>
            <p:spPr>
              <a:xfrm>
                <a:off x="354042" y="3768854"/>
                <a:ext cx="4087763" cy="2313176"/>
              </a:xfrm>
              <a:prstGeom prst="roundRect">
                <a:avLst>
                  <a:gd name="adj" fmla="val 7051"/>
                </a:avLst>
              </a:prstGeom>
              <a:solidFill>
                <a:schemeClr val="bg1"/>
              </a:solidFill>
              <a:ln w="50800" cap="flat">
                <a:solidFill>
                  <a:srgbClr val="FF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ndParaRPr>
              </a:p>
            </p:txBody>
          </p:sp>
          <p:sp>
            <p:nvSpPr>
              <p:cNvPr id="185" name="Rounded Rectangle 30">
                <a:extLst>
                  <a:ext uri="{FF2B5EF4-FFF2-40B4-BE49-F238E27FC236}">
                    <a16:creationId xmlns:a16="http://schemas.microsoft.com/office/drawing/2014/main" id="{F64A9E3F-6441-054E-9095-A0522A872C89}"/>
                  </a:ext>
                </a:extLst>
              </p:cNvPr>
              <p:cNvSpPr/>
              <p:nvPr/>
            </p:nvSpPr>
            <p:spPr>
              <a:xfrm rot="16200000">
                <a:off x="1522447" y="3175244"/>
                <a:ext cx="1768610" cy="3745749"/>
              </a:xfrm>
              <a:prstGeom prst="roundRect">
                <a:avLst>
                  <a:gd name="adj" fmla="val 0"/>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0800000" scaled="1"/>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ndParaRPr>
              </a:p>
            </p:txBody>
          </p:sp>
          <p:sp>
            <p:nvSpPr>
              <p:cNvPr id="186" name="Rectangle 31">
                <a:extLst>
                  <a:ext uri="{FF2B5EF4-FFF2-40B4-BE49-F238E27FC236}">
                    <a16:creationId xmlns:a16="http://schemas.microsoft.com/office/drawing/2014/main" id="{D8F75D2F-84B5-E04C-928A-80B5BECE85E6}"/>
                  </a:ext>
                </a:extLst>
              </p:cNvPr>
              <p:cNvSpPr/>
              <p:nvPr/>
            </p:nvSpPr>
            <p:spPr>
              <a:xfrm>
                <a:off x="1645995" y="4231852"/>
                <a:ext cx="2368960" cy="24622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1600" b="1" i="0" u="none" strike="noStrike" kern="0" cap="none" spc="0" normalizeH="0" baseline="0" noProof="0" dirty="0">
                    <a:ln>
                      <a:noFill/>
                    </a:ln>
                    <a:solidFill>
                      <a:prstClr val="white"/>
                    </a:solidFill>
                    <a:effectLst/>
                    <a:uLnTx/>
                    <a:uFillTx/>
                    <a:latin typeface="Agency FB" panose="020B0503020202020204" pitchFamily="34" charset="0"/>
                    <a:cs typeface="Segoe UI" panose="020B0502040204020203" pitchFamily="34" charset="0"/>
                  </a:rPr>
                  <a:t>Art. 3</a:t>
                </a:r>
              </a:p>
            </p:txBody>
          </p:sp>
          <p:sp>
            <p:nvSpPr>
              <p:cNvPr id="187" name="Rectangle 32">
                <a:extLst>
                  <a:ext uri="{FF2B5EF4-FFF2-40B4-BE49-F238E27FC236}">
                    <a16:creationId xmlns:a16="http://schemas.microsoft.com/office/drawing/2014/main" id="{C889D7C8-B64A-424C-A376-1D871F5CA5DA}"/>
                  </a:ext>
                </a:extLst>
              </p:cNvPr>
              <p:cNvSpPr/>
              <p:nvPr/>
            </p:nvSpPr>
            <p:spPr>
              <a:xfrm>
                <a:off x="1662469" y="4543932"/>
                <a:ext cx="2561623" cy="49244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a:ln>
                      <a:noFill/>
                    </a:ln>
                    <a:solidFill>
                      <a:prstClr val="white"/>
                    </a:solidFill>
                    <a:effectLst/>
                    <a:uLnTx/>
                    <a:uFillTx/>
                    <a:latin typeface="Agency FB" panose="020B0503020202020204" pitchFamily="34" charset="0"/>
                    <a:cs typeface="Segoe UI" panose="020B0502040204020203" pitchFamily="34" charset="0"/>
                  </a:rPr>
                  <a:t>El Ministerio de Tecnologías de la Información y las Comunicaciones. </a:t>
                </a:r>
                <a:endParaRPr kumimoji="0" lang="es-CO" sz="1600" b="1" i="0" u="none" strike="noStrike" kern="0" cap="none" spc="0" normalizeH="0" baseline="0" noProof="0" dirty="0">
                  <a:ln>
                    <a:noFill/>
                  </a:ln>
                  <a:solidFill>
                    <a:prstClr val="white"/>
                  </a:solidFill>
                  <a:effectLst/>
                  <a:uLnTx/>
                  <a:uFillTx/>
                  <a:latin typeface="Agency FB" panose="020B0503020202020204" pitchFamily="34" charset="0"/>
                  <a:cs typeface="Segoe UI" panose="020B0502040204020203" pitchFamily="34" charset="0"/>
                </a:endParaRPr>
              </a:p>
            </p:txBody>
          </p:sp>
          <p:cxnSp>
            <p:nvCxnSpPr>
              <p:cNvPr id="188" name="Straight Connector 33">
                <a:extLst>
                  <a:ext uri="{FF2B5EF4-FFF2-40B4-BE49-F238E27FC236}">
                    <a16:creationId xmlns:a16="http://schemas.microsoft.com/office/drawing/2014/main" id="{736860AB-F8E5-B848-8DE0-2DC062689DF7}"/>
                  </a:ext>
                </a:extLst>
              </p:cNvPr>
              <p:cNvCxnSpPr>
                <a:cxnSpLocks/>
              </p:cNvCxnSpPr>
              <p:nvPr/>
            </p:nvCxnSpPr>
            <p:spPr>
              <a:xfrm>
                <a:off x="1633325" y="4503890"/>
                <a:ext cx="2262323" cy="0"/>
              </a:xfrm>
              <a:prstGeom prst="line">
                <a:avLst/>
              </a:prstGeom>
              <a:noFill/>
              <a:ln w="25400" cap="rnd" cmpd="sng" algn="ctr">
                <a:solidFill>
                  <a:sysClr val="window" lastClr="FFFFFF"/>
                </a:solidFill>
                <a:prstDash val="solid"/>
                <a:round/>
              </a:ln>
              <a:effectLst/>
            </p:spPr>
          </p:cxnSp>
          <p:sp>
            <p:nvSpPr>
              <p:cNvPr id="189" name="Round Same Side Corner Rectangle 34">
                <a:extLst>
                  <a:ext uri="{FF2B5EF4-FFF2-40B4-BE49-F238E27FC236}">
                    <a16:creationId xmlns:a16="http://schemas.microsoft.com/office/drawing/2014/main" id="{EB04CC8C-482E-344A-A065-D9C499EA887C}"/>
                  </a:ext>
                </a:extLst>
              </p:cNvPr>
              <p:cNvSpPr/>
              <p:nvPr/>
            </p:nvSpPr>
            <p:spPr>
              <a:xfrm rot="5400000">
                <a:off x="356154" y="4610598"/>
                <a:ext cx="1331299" cy="1120697"/>
              </a:xfrm>
              <a:prstGeom prst="round2SameRect">
                <a:avLst/>
              </a:prstGeom>
              <a:solidFill>
                <a:sysClr val="window" lastClr="FFFFFF"/>
              </a:solidFill>
              <a:ln w="12700" cap="flat" cmpd="sng" algn="ctr">
                <a:solidFill>
                  <a:schemeClr val="bg1"/>
                </a:solidFill>
                <a:prstDash val="solid"/>
                <a:miter lim="800000"/>
              </a:ln>
              <a:effectLst>
                <a:outerShdw blurRad="444500" dist="38100" dir="2700000" algn="tl" rotWithShape="0">
                  <a:prstClr val="black">
                    <a:alpha val="1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ndParaRPr>
              </a:p>
            </p:txBody>
          </p:sp>
          <p:grpSp>
            <p:nvGrpSpPr>
              <p:cNvPr id="190" name="Group 61">
                <a:extLst>
                  <a:ext uri="{FF2B5EF4-FFF2-40B4-BE49-F238E27FC236}">
                    <a16:creationId xmlns:a16="http://schemas.microsoft.com/office/drawing/2014/main" id="{61A2E4D9-9995-2342-AA99-AD1777EC7876}"/>
                  </a:ext>
                </a:extLst>
              </p:cNvPr>
              <p:cNvGrpSpPr/>
              <p:nvPr/>
            </p:nvGrpSpPr>
            <p:grpSpPr>
              <a:xfrm>
                <a:off x="800074" y="4908827"/>
                <a:ext cx="602844" cy="597534"/>
                <a:chOff x="4833938" y="2170113"/>
                <a:chExt cx="360362" cy="357187"/>
              </a:xfrm>
              <a:solidFill>
                <a:srgbClr val="512373"/>
              </a:solidFill>
            </p:grpSpPr>
            <p:sp>
              <p:nvSpPr>
                <p:cNvPr id="193" name="Freeform 1235">
                  <a:extLst>
                    <a:ext uri="{FF2B5EF4-FFF2-40B4-BE49-F238E27FC236}">
                      <a16:creationId xmlns:a16="http://schemas.microsoft.com/office/drawing/2014/main" id="{CAFCA3A6-050E-3542-BF26-CD0F6DC4FA2A}"/>
                    </a:ext>
                  </a:extLst>
                </p:cNvPr>
                <p:cNvSpPr>
                  <a:spLocks noEditPoints="1"/>
                </p:cNvSpPr>
                <p:nvPr/>
              </p:nvSpPr>
              <p:spPr bwMode="auto">
                <a:xfrm>
                  <a:off x="4833938" y="2482850"/>
                  <a:ext cx="165100" cy="44450"/>
                </a:xfrm>
                <a:custGeom>
                  <a:avLst/>
                  <a:gdLst>
                    <a:gd name="T0" fmla="*/ 42 w 44"/>
                    <a:gd name="T1" fmla="*/ 12 h 12"/>
                    <a:gd name="T2" fmla="*/ 2 w 44"/>
                    <a:gd name="T3" fmla="*/ 12 h 12"/>
                    <a:gd name="T4" fmla="*/ 0 w 44"/>
                    <a:gd name="T5" fmla="*/ 10 h 12"/>
                    <a:gd name="T6" fmla="*/ 0 w 44"/>
                    <a:gd name="T7" fmla="*/ 6 h 12"/>
                    <a:gd name="T8" fmla="*/ 6 w 44"/>
                    <a:gd name="T9" fmla="*/ 0 h 12"/>
                    <a:gd name="T10" fmla="*/ 38 w 44"/>
                    <a:gd name="T11" fmla="*/ 0 h 12"/>
                    <a:gd name="T12" fmla="*/ 44 w 44"/>
                    <a:gd name="T13" fmla="*/ 6 h 12"/>
                    <a:gd name="T14" fmla="*/ 44 w 44"/>
                    <a:gd name="T15" fmla="*/ 10 h 12"/>
                    <a:gd name="T16" fmla="*/ 42 w 44"/>
                    <a:gd name="T17" fmla="*/ 12 h 12"/>
                    <a:gd name="T18" fmla="*/ 4 w 44"/>
                    <a:gd name="T19" fmla="*/ 8 h 12"/>
                    <a:gd name="T20" fmla="*/ 40 w 44"/>
                    <a:gd name="T21" fmla="*/ 8 h 12"/>
                    <a:gd name="T22" fmla="*/ 40 w 44"/>
                    <a:gd name="T23" fmla="*/ 6 h 12"/>
                    <a:gd name="T24" fmla="*/ 38 w 44"/>
                    <a:gd name="T25" fmla="*/ 4 h 12"/>
                    <a:gd name="T26" fmla="*/ 6 w 44"/>
                    <a:gd name="T27" fmla="*/ 4 h 12"/>
                    <a:gd name="T28" fmla="*/ 4 w 44"/>
                    <a:gd name="T29" fmla="*/ 6 h 12"/>
                    <a:gd name="T30" fmla="*/ 4 w 44"/>
                    <a:gd name="T3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12">
                      <a:moveTo>
                        <a:pt x="42" y="12"/>
                      </a:moveTo>
                      <a:cubicBezTo>
                        <a:pt x="2" y="12"/>
                        <a:pt x="2" y="12"/>
                        <a:pt x="2" y="12"/>
                      </a:cubicBezTo>
                      <a:cubicBezTo>
                        <a:pt x="1" y="12"/>
                        <a:pt x="0" y="11"/>
                        <a:pt x="0" y="10"/>
                      </a:cubicBezTo>
                      <a:cubicBezTo>
                        <a:pt x="0" y="6"/>
                        <a:pt x="0" y="6"/>
                        <a:pt x="0" y="6"/>
                      </a:cubicBezTo>
                      <a:cubicBezTo>
                        <a:pt x="0" y="3"/>
                        <a:pt x="3" y="0"/>
                        <a:pt x="6" y="0"/>
                      </a:cubicBezTo>
                      <a:cubicBezTo>
                        <a:pt x="38" y="0"/>
                        <a:pt x="38" y="0"/>
                        <a:pt x="38" y="0"/>
                      </a:cubicBezTo>
                      <a:cubicBezTo>
                        <a:pt x="41" y="0"/>
                        <a:pt x="44" y="3"/>
                        <a:pt x="44" y="6"/>
                      </a:cubicBezTo>
                      <a:cubicBezTo>
                        <a:pt x="44" y="10"/>
                        <a:pt x="44" y="10"/>
                        <a:pt x="44" y="10"/>
                      </a:cubicBezTo>
                      <a:cubicBezTo>
                        <a:pt x="44" y="11"/>
                        <a:pt x="43" y="12"/>
                        <a:pt x="42" y="12"/>
                      </a:cubicBezTo>
                      <a:close/>
                      <a:moveTo>
                        <a:pt x="4" y="8"/>
                      </a:moveTo>
                      <a:cubicBezTo>
                        <a:pt x="40" y="8"/>
                        <a:pt x="40" y="8"/>
                        <a:pt x="40" y="8"/>
                      </a:cubicBezTo>
                      <a:cubicBezTo>
                        <a:pt x="40" y="6"/>
                        <a:pt x="40" y="6"/>
                        <a:pt x="40" y="6"/>
                      </a:cubicBezTo>
                      <a:cubicBezTo>
                        <a:pt x="40" y="5"/>
                        <a:pt x="39" y="4"/>
                        <a:pt x="38" y="4"/>
                      </a:cubicBezTo>
                      <a:cubicBezTo>
                        <a:pt x="6" y="4"/>
                        <a:pt x="6" y="4"/>
                        <a:pt x="6" y="4"/>
                      </a:cubicBezTo>
                      <a:cubicBezTo>
                        <a:pt x="5" y="4"/>
                        <a:pt x="4" y="5"/>
                        <a:pt x="4" y="6"/>
                      </a:cubicBezTo>
                      <a:lnTo>
                        <a:pt x="4" y="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Arial"/>
                  </a:endParaRPr>
                </a:p>
              </p:txBody>
            </p:sp>
            <p:sp>
              <p:nvSpPr>
                <p:cNvPr id="194" name="Freeform 1236">
                  <a:extLst>
                    <a:ext uri="{FF2B5EF4-FFF2-40B4-BE49-F238E27FC236}">
                      <a16:creationId xmlns:a16="http://schemas.microsoft.com/office/drawing/2014/main" id="{E3CC0212-0628-354F-B998-891A76DA084B}"/>
                    </a:ext>
                  </a:extLst>
                </p:cNvPr>
                <p:cNvSpPr>
                  <a:spLocks noEditPoints="1"/>
                </p:cNvSpPr>
                <p:nvPr/>
              </p:nvSpPr>
              <p:spPr bwMode="auto">
                <a:xfrm>
                  <a:off x="4849813" y="2452688"/>
                  <a:ext cx="134938" cy="44450"/>
                </a:xfrm>
                <a:custGeom>
                  <a:avLst/>
                  <a:gdLst>
                    <a:gd name="T0" fmla="*/ 34 w 36"/>
                    <a:gd name="T1" fmla="*/ 12 h 12"/>
                    <a:gd name="T2" fmla="*/ 2 w 36"/>
                    <a:gd name="T3" fmla="*/ 12 h 12"/>
                    <a:gd name="T4" fmla="*/ 0 w 36"/>
                    <a:gd name="T5" fmla="*/ 10 h 12"/>
                    <a:gd name="T6" fmla="*/ 0 w 36"/>
                    <a:gd name="T7" fmla="*/ 6 h 12"/>
                    <a:gd name="T8" fmla="*/ 6 w 36"/>
                    <a:gd name="T9" fmla="*/ 0 h 12"/>
                    <a:gd name="T10" fmla="*/ 30 w 36"/>
                    <a:gd name="T11" fmla="*/ 0 h 12"/>
                    <a:gd name="T12" fmla="*/ 36 w 36"/>
                    <a:gd name="T13" fmla="*/ 6 h 12"/>
                    <a:gd name="T14" fmla="*/ 36 w 36"/>
                    <a:gd name="T15" fmla="*/ 10 h 12"/>
                    <a:gd name="T16" fmla="*/ 34 w 36"/>
                    <a:gd name="T17" fmla="*/ 12 h 12"/>
                    <a:gd name="T18" fmla="*/ 4 w 36"/>
                    <a:gd name="T19" fmla="*/ 8 h 12"/>
                    <a:gd name="T20" fmla="*/ 32 w 36"/>
                    <a:gd name="T21" fmla="*/ 8 h 12"/>
                    <a:gd name="T22" fmla="*/ 32 w 36"/>
                    <a:gd name="T23" fmla="*/ 6 h 12"/>
                    <a:gd name="T24" fmla="*/ 30 w 36"/>
                    <a:gd name="T25" fmla="*/ 4 h 12"/>
                    <a:gd name="T26" fmla="*/ 6 w 36"/>
                    <a:gd name="T27" fmla="*/ 4 h 12"/>
                    <a:gd name="T28" fmla="*/ 4 w 36"/>
                    <a:gd name="T29" fmla="*/ 6 h 12"/>
                    <a:gd name="T30" fmla="*/ 4 w 36"/>
                    <a:gd name="T3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12">
                      <a:moveTo>
                        <a:pt x="34" y="12"/>
                      </a:moveTo>
                      <a:cubicBezTo>
                        <a:pt x="2" y="12"/>
                        <a:pt x="2" y="12"/>
                        <a:pt x="2" y="12"/>
                      </a:cubicBezTo>
                      <a:cubicBezTo>
                        <a:pt x="1" y="12"/>
                        <a:pt x="0" y="11"/>
                        <a:pt x="0" y="10"/>
                      </a:cubicBezTo>
                      <a:cubicBezTo>
                        <a:pt x="0" y="6"/>
                        <a:pt x="0" y="6"/>
                        <a:pt x="0" y="6"/>
                      </a:cubicBezTo>
                      <a:cubicBezTo>
                        <a:pt x="0" y="3"/>
                        <a:pt x="3" y="0"/>
                        <a:pt x="6" y="0"/>
                      </a:cubicBezTo>
                      <a:cubicBezTo>
                        <a:pt x="30" y="0"/>
                        <a:pt x="30" y="0"/>
                        <a:pt x="30" y="0"/>
                      </a:cubicBezTo>
                      <a:cubicBezTo>
                        <a:pt x="33" y="0"/>
                        <a:pt x="36" y="3"/>
                        <a:pt x="36" y="6"/>
                      </a:cubicBezTo>
                      <a:cubicBezTo>
                        <a:pt x="36" y="10"/>
                        <a:pt x="36" y="10"/>
                        <a:pt x="36" y="10"/>
                      </a:cubicBezTo>
                      <a:cubicBezTo>
                        <a:pt x="36" y="11"/>
                        <a:pt x="35" y="12"/>
                        <a:pt x="34" y="12"/>
                      </a:cubicBezTo>
                      <a:close/>
                      <a:moveTo>
                        <a:pt x="4" y="8"/>
                      </a:moveTo>
                      <a:cubicBezTo>
                        <a:pt x="32" y="8"/>
                        <a:pt x="32" y="8"/>
                        <a:pt x="32" y="8"/>
                      </a:cubicBezTo>
                      <a:cubicBezTo>
                        <a:pt x="32" y="6"/>
                        <a:pt x="32" y="6"/>
                        <a:pt x="32" y="6"/>
                      </a:cubicBezTo>
                      <a:cubicBezTo>
                        <a:pt x="32" y="5"/>
                        <a:pt x="31" y="4"/>
                        <a:pt x="30" y="4"/>
                      </a:cubicBezTo>
                      <a:cubicBezTo>
                        <a:pt x="6" y="4"/>
                        <a:pt x="6" y="4"/>
                        <a:pt x="6" y="4"/>
                      </a:cubicBezTo>
                      <a:cubicBezTo>
                        <a:pt x="5" y="4"/>
                        <a:pt x="4" y="5"/>
                        <a:pt x="4" y="6"/>
                      </a:cubicBezTo>
                      <a:lnTo>
                        <a:pt x="4" y="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Arial"/>
                  </a:endParaRPr>
                </a:p>
              </p:txBody>
            </p:sp>
            <p:sp>
              <p:nvSpPr>
                <p:cNvPr id="195" name="Freeform 1237">
                  <a:extLst>
                    <a:ext uri="{FF2B5EF4-FFF2-40B4-BE49-F238E27FC236}">
                      <a16:creationId xmlns:a16="http://schemas.microsoft.com/office/drawing/2014/main" id="{334B1879-3A36-0444-A3AF-CD7F476EC252}"/>
                    </a:ext>
                  </a:extLst>
                </p:cNvPr>
                <p:cNvSpPr>
                  <a:spLocks noEditPoints="1"/>
                </p:cNvSpPr>
                <p:nvPr/>
              </p:nvSpPr>
              <p:spPr bwMode="auto">
                <a:xfrm>
                  <a:off x="4932363" y="2208213"/>
                  <a:ext cx="149225" cy="153988"/>
                </a:xfrm>
                <a:custGeom>
                  <a:avLst/>
                  <a:gdLst>
                    <a:gd name="T0" fmla="*/ 16 w 40"/>
                    <a:gd name="T1" fmla="*/ 41 h 41"/>
                    <a:gd name="T2" fmla="*/ 15 w 40"/>
                    <a:gd name="T3" fmla="*/ 40 h 41"/>
                    <a:gd name="T4" fmla="*/ 1 w 40"/>
                    <a:gd name="T5" fmla="*/ 26 h 41"/>
                    <a:gd name="T6" fmla="*/ 1 w 40"/>
                    <a:gd name="T7" fmla="*/ 23 h 41"/>
                    <a:gd name="T8" fmla="*/ 23 w 40"/>
                    <a:gd name="T9" fmla="*/ 1 h 41"/>
                    <a:gd name="T10" fmla="*/ 25 w 40"/>
                    <a:gd name="T11" fmla="*/ 1 h 41"/>
                    <a:gd name="T12" fmla="*/ 39 w 40"/>
                    <a:gd name="T13" fmla="*/ 15 h 41"/>
                    <a:gd name="T14" fmla="*/ 39 w 40"/>
                    <a:gd name="T15" fmla="*/ 18 h 41"/>
                    <a:gd name="T16" fmla="*/ 17 w 40"/>
                    <a:gd name="T17" fmla="*/ 40 h 41"/>
                    <a:gd name="T18" fmla="*/ 16 w 40"/>
                    <a:gd name="T19" fmla="*/ 41 h 41"/>
                    <a:gd name="T20" fmla="*/ 5 w 40"/>
                    <a:gd name="T21" fmla="*/ 25 h 41"/>
                    <a:gd name="T22" fmla="*/ 16 w 40"/>
                    <a:gd name="T23" fmla="*/ 36 h 41"/>
                    <a:gd name="T24" fmla="*/ 35 w 40"/>
                    <a:gd name="T25" fmla="*/ 17 h 41"/>
                    <a:gd name="T26" fmla="*/ 24 w 40"/>
                    <a:gd name="T27" fmla="*/ 5 h 41"/>
                    <a:gd name="T28" fmla="*/ 5 w 40"/>
                    <a:gd name="T29" fmla="*/ 2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41">
                      <a:moveTo>
                        <a:pt x="16" y="41"/>
                      </a:moveTo>
                      <a:cubicBezTo>
                        <a:pt x="15" y="41"/>
                        <a:pt x="15" y="40"/>
                        <a:pt x="15" y="40"/>
                      </a:cubicBezTo>
                      <a:cubicBezTo>
                        <a:pt x="1" y="26"/>
                        <a:pt x="1" y="26"/>
                        <a:pt x="1" y="26"/>
                      </a:cubicBezTo>
                      <a:cubicBezTo>
                        <a:pt x="0" y="25"/>
                        <a:pt x="0" y="24"/>
                        <a:pt x="1" y="23"/>
                      </a:cubicBezTo>
                      <a:cubicBezTo>
                        <a:pt x="23" y="1"/>
                        <a:pt x="23" y="1"/>
                        <a:pt x="23" y="1"/>
                      </a:cubicBezTo>
                      <a:cubicBezTo>
                        <a:pt x="23" y="0"/>
                        <a:pt x="25" y="0"/>
                        <a:pt x="25" y="1"/>
                      </a:cubicBezTo>
                      <a:cubicBezTo>
                        <a:pt x="39" y="15"/>
                        <a:pt x="39" y="15"/>
                        <a:pt x="39" y="15"/>
                      </a:cubicBezTo>
                      <a:cubicBezTo>
                        <a:pt x="40" y="16"/>
                        <a:pt x="40" y="17"/>
                        <a:pt x="39" y="18"/>
                      </a:cubicBezTo>
                      <a:cubicBezTo>
                        <a:pt x="17" y="40"/>
                        <a:pt x="17" y="40"/>
                        <a:pt x="17" y="40"/>
                      </a:cubicBezTo>
                      <a:cubicBezTo>
                        <a:pt x="17" y="40"/>
                        <a:pt x="17" y="41"/>
                        <a:pt x="16" y="41"/>
                      </a:cubicBezTo>
                      <a:close/>
                      <a:moveTo>
                        <a:pt x="5" y="25"/>
                      </a:moveTo>
                      <a:cubicBezTo>
                        <a:pt x="16" y="36"/>
                        <a:pt x="16" y="36"/>
                        <a:pt x="16" y="36"/>
                      </a:cubicBezTo>
                      <a:cubicBezTo>
                        <a:pt x="35" y="17"/>
                        <a:pt x="35" y="17"/>
                        <a:pt x="35" y="17"/>
                      </a:cubicBezTo>
                      <a:cubicBezTo>
                        <a:pt x="24" y="5"/>
                        <a:pt x="24" y="5"/>
                        <a:pt x="24" y="5"/>
                      </a:cubicBezTo>
                      <a:lnTo>
                        <a:pt x="5" y="2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Arial"/>
                  </a:endParaRPr>
                </a:p>
              </p:txBody>
            </p:sp>
            <p:sp>
              <p:nvSpPr>
                <p:cNvPr id="196" name="Freeform 1238">
                  <a:extLst>
                    <a:ext uri="{FF2B5EF4-FFF2-40B4-BE49-F238E27FC236}">
                      <a16:creationId xmlns:a16="http://schemas.microsoft.com/office/drawing/2014/main" id="{B8CD8516-B975-8D47-AA61-EC161A365A9F}"/>
                    </a:ext>
                  </a:extLst>
                </p:cNvPr>
                <p:cNvSpPr>
                  <a:spLocks/>
                </p:cNvSpPr>
                <p:nvPr/>
              </p:nvSpPr>
              <p:spPr bwMode="auto">
                <a:xfrm>
                  <a:off x="4894263" y="2276475"/>
                  <a:ext cx="120650" cy="119063"/>
                </a:xfrm>
                <a:custGeom>
                  <a:avLst/>
                  <a:gdLst>
                    <a:gd name="T0" fmla="*/ 25 w 32"/>
                    <a:gd name="T1" fmla="*/ 32 h 32"/>
                    <a:gd name="T2" fmla="*/ 21 w 32"/>
                    <a:gd name="T3" fmla="*/ 30 h 32"/>
                    <a:gd name="T4" fmla="*/ 3 w 32"/>
                    <a:gd name="T5" fmla="*/ 12 h 32"/>
                    <a:gd name="T6" fmla="*/ 3 w 32"/>
                    <a:gd name="T7" fmla="*/ 3 h 32"/>
                    <a:gd name="T8" fmla="*/ 11 w 32"/>
                    <a:gd name="T9" fmla="*/ 3 h 32"/>
                    <a:gd name="T10" fmla="*/ 13 w 32"/>
                    <a:gd name="T11" fmla="*/ 5 h 32"/>
                    <a:gd name="T12" fmla="*/ 13 w 32"/>
                    <a:gd name="T13" fmla="*/ 8 h 32"/>
                    <a:gd name="T14" fmla="*/ 11 w 32"/>
                    <a:gd name="T15" fmla="*/ 8 h 32"/>
                    <a:gd name="T16" fmla="*/ 9 w 32"/>
                    <a:gd name="T17" fmla="*/ 6 h 32"/>
                    <a:gd name="T18" fmla="*/ 6 w 32"/>
                    <a:gd name="T19" fmla="*/ 6 h 32"/>
                    <a:gd name="T20" fmla="*/ 5 w 32"/>
                    <a:gd name="T21" fmla="*/ 9 h 32"/>
                    <a:gd name="T22" fmla="*/ 23 w 32"/>
                    <a:gd name="T23" fmla="*/ 27 h 32"/>
                    <a:gd name="T24" fmla="*/ 26 w 32"/>
                    <a:gd name="T25" fmla="*/ 27 h 32"/>
                    <a:gd name="T26" fmla="*/ 27 w 32"/>
                    <a:gd name="T27" fmla="*/ 24 h 32"/>
                    <a:gd name="T28" fmla="*/ 25 w 32"/>
                    <a:gd name="T29" fmla="*/ 22 h 32"/>
                    <a:gd name="T30" fmla="*/ 25 w 32"/>
                    <a:gd name="T31" fmla="*/ 19 h 32"/>
                    <a:gd name="T32" fmla="*/ 27 w 32"/>
                    <a:gd name="T33" fmla="*/ 19 h 32"/>
                    <a:gd name="T34" fmla="*/ 29 w 32"/>
                    <a:gd name="T35" fmla="*/ 21 h 32"/>
                    <a:gd name="T36" fmla="*/ 29 w 32"/>
                    <a:gd name="T37" fmla="*/ 30 h 32"/>
                    <a:gd name="T38" fmla="*/ 25 w 32"/>
                    <a:gd name="T3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2">
                      <a:moveTo>
                        <a:pt x="25" y="32"/>
                      </a:moveTo>
                      <a:cubicBezTo>
                        <a:pt x="23" y="32"/>
                        <a:pt x="22" y="31"/>
                        <a:pt x="21" y="30"/>
                      </a:cubicBezTo>
                      <a:cubicBezTo>
                        <a:pt x="3" y="12"/>
                        <a:pt x="3" y="12"/>
                        <a:pt x="3" y="12"/>
                      </a:cubicBezTo>
                      <a:cubicBezTo>
                        <a:pt x="0" y="9"/>
                        <a:pt x="1" y="6"/>
                        <a:pt x="3" y="3"/>
                      </a:cubicBezTo>
                      <a:cubicBezTo>
                        <a:pt x="5" y="1"/>
                        <a:pt x="9" y="0"/>
                        <a:pt x="11" y="3"/>
                      </a:cubicBezTo>
                      <a:cubicBezTo>
                        <a:pt x="13" y="5"/>
                        <a:pt x="13" y="5"/>
                        <a:pt x="13" y="5"/>
                      </a:cubicBezTo>
                      <a:cubicBezTo>
                        <a:pt x="14" y="6"/>
                        <a:pt x="14" y="7"/>
                        <a:pt x="13" y="8"/>
                      </a:cubicBezTo>
                      <a:cubicBezTo>
                        <a:pt x="13" y="9"/>
                        <a:pt x="11" y="9"/>
                        <a:pt x="11" y="8"/>
                      </a:cubicBezTo>
                      <a:cubicBezTo>
                        <a:pt x="9" y="6"/>
                        <a:pt x="9" y="6"/>
                        <a:pt x="9" y="6"/>
                      </a:cubicBezTo>
                      <a:cubicBezTo>
                        <a:pt x="7" y="5"/>
                        <a:pt x="6" y="6"/>
                        <a:pt x="6" y="6"/>
                      </a:cubicBezTo>
                      <a:cubicBezTo>
                        <a:pt x="5" y="6"/>
                        <a:pt x="4" y="8"/>
                        <a:pt x="5" y="9"/>
                      </a:cubicBezTo>
                      <a:cubicBezTo>
                        <a:pt x="23" y="27"/>
                        <a:pt x="23" y="27"/>
                        <a:pt x="23" y="27"/>
                      </a:cubicBezTo>
                      <a:cubicBezTo>
                        <a:pt x="25" y="28"/>
                        <a:pt x="26" y="27"/>
                        <a:pt x="26" y="27"/>
                      </a:cubicBezTo>
                      <a:cubicBezTo>
                        <a:pt x="27" y="27"/>
                        <a:pt x="28" y="25"/>
                        <a:pt x="27" y="24"/>
                      </a:cubicBezTo>
                      <a:cubicBezTo>
                        <a:pt x="25" y="22"/>
                        <a:pt x="25" y="22"/>
                        <a:pt x="25" y="22"/>
                      </a:cubicBezTo>
                      <a:cubicBezTo>
                        <a:pt x="24" y="21"/>
                        <a:pt x="24" y="20"/>
                        <a:pt x="25" y="19"/>
                      </a:cubicBezTo>
                      <a:cubicBezTo>
                        <a:pt x="25" y="18"/>
                        <a:pt x="27" y="18"/>
                        <a:pt x="27" y="19"/>
                      </a:cubicBezTo>
                      <a:cubicBezTo>
                        <a:pt x="29" y="21"/>
                        <a:pt x="29" y="21"/>
                        <a:pt x="29" y="21"/>
                      </a:cubicBezTo>
                      <a:cubicBezTo>
                        <a:pt x="32" y="24"/>
                        <a:pt x="31" y="28"/>
                        <a:pt x="29" y="30"/>
                      </a:cubicBezTo>
                      <a:cubicBezTo>
                        <a:pt x="28" y="31"/>
                        <a:pt x="26" y="32"/>
                        <a:pt x="25" y="32"/>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Arial"/>
                  </a:endParaRPr>
                </a:p>
              </p:txBody>
            </p:sp>
            <p:sp>
              <p:nvSpPr>
                <p:cNvPr id="197" name="Freeform 1239">
                  <a:extLst>
                    <a:ext uri="{FF2B5EF4-FFF2-40B4-BE49-F238E27FC236}">
                      <a16:creationId xmlns:a16="http://schemas.microsoft.com/office/drawing/2014/main" id="{7E19C81A-6D83-E64F-98E9-EBB6DF139C9F}"/>
                    </a:ext>
                  </a:extLst>
                </p:cNvPr>
                <p:cNvSpPr>
                  <a:spLocks/>
                </p:cNvSpPr>
                <p:nvPr/>
              </p:nvSpPr>
              <p:spPr bwMode="auto">
                <a:xfrm>
                  <a:off x="4999038" y="2170113"/>
                  <a:ext cx="120650" cy="120650"/>
                </a:xfrm>
                <a:custGeom>
                  <a:avLst/>
                  <a:gdLst>
                    <a:gd name="T0" fmla="*/ 25 w 32"/>
                    <a:gd name="T1" fmla="*/ 32 h 32"/>
                    <a:gd name="T2" fmla="*/ 21 w 32"/>
                    <a:gd name="T3" fmla="*/ 30 h 32"/>
                    <a:gd name="T4" fmla="*/ 19 w 32"/>
                    <a:gd name="T5" fmla="*/ 28 h 32"/>
                    <a:gd name="T6" fmla="*/ 19 w 32"/>
                    <a:gd name="T7" fmla="*/ 25 h 32"/>
                    <a:gd name="T8" fmla="*/ 21 w 32"/>
                    <a:gd name="T9" fmla="*/ 25 h 32"/>
                    <a:gd name="T10" fmla="*/ 23 w 32"/>
                    <a:gd name="T11" fmla="*/ 27 h 32"/>
                    <a:gd name="T12" fmla="*/ 26 w 32"/>
                    <a:gd name="T13" fmla="*/ 27 h 32"/>
                    <a:gd name="T14" fmla="*/ 27 w 32"/>
                    <a:gd name="T15" fmla="*/ 24 h 32"/>
                    <a:gd name="T16" fmla="*/ 9 w 32"/>
                    <a:gd name="T17" fmla="*/ 6 h 32"/>
                    <a:gd name="T18" fmla="*/ 6 w 32"/>
                    <a:gd name="T19" fmla="*/ 6 h 32"/>
                    <a:gd name="T20" fmla="*/ 5 w 32"/>
                    <a:gd name="T21" fmla="*/ 9 h 32"/>
                    <a:gd name="T22" fmla="*/ 7 w 32"/>
                    <a:gd name="T23" fmla="*/ 11 h 32"/>
                    <a:gd name="T24" fmla="*/ 7 w 32"/>
                    <a:gd name="T25" fmla="*/ 14 h 32"/>
                    <a:gd name="T26" fmla="*/ 5 w 32"/>
                    <a:gd name="T27" fmla="*/ 14 h 32"/>
                    <a:gd name="T28" fmla="*/ 3 w 32"/>
                    <a:gd name="T29" fmla="*/ 12 h 32"/>
                    <a:gd name="T30" fmla="*/ 3 w 32"/>
                    <a:gd name="T31" fmla="*/ 3 h 32"/>
                    <a:gd name="T32" fmla="*/ 11 w 32"/>
                    <a:gd name="T33" fmla="*/ 3 h 32"/>
                    <a:gd name="T34" fmla="*/ 29 w 32"/>
                    <a:gd name="T35" fmla="*/ 21 h 32"/>
                    <a:gd name="T36" fmla="*/ 29 w 32"/>
                    <a:gd name="T37" fmla="*/ 30 h 32"/>
                    <a:gd name="T38" fmla="*/ 25 w 32"/>
                    <a:gd name="T3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2">
                      <a:moveTo>
                        <a:pt x="25" y="32"/>
                      </a:moveTo>
                      <a:cubicBezTo>
                        <a:pt x="23" y="32"/>
                        <a:pt x="22" y="31"/>
                        <a:pt x="21" y="30"/>
                      </a:cubicBezTo>
                      <a:cubicBezTo>
                        <a:pt x="19" y="28"/>
                        <a:pt x="19" y="28"/>
                        <a:pt x="19" y="28"/>
                      </a:cubicBezTo>
                      <a:cubicBezTo>
                        <a:pt x="18" y="27"/>
                        <a:pt x="18" y="26"/>
                        <a:pt x="19" y="25"/>
                      </a:cubicBezTo>
                      <a:cubicBezTo>
                        <a:pt x="19" y="24"/>
                        <a:pt x="21" y="24"/>
                        <a:pt x="21" y="25"/>
                      </a:cubicBezTo>
                      <a:cubicBezTo>
                        <a:pt x="23" y="27"/>
                        <a:pt x="23" y="27"/>
                        <a:pt x="23" y="27"/>
                      </a:cubicBezTo>
                      <a:cubicBezTo>
                        <a:pt x="25" y="28"/>
                        <a:pt x="26" y="27"/>
                        <a:pt x="26" y="27"/>
                      </a:cubicBezTo>
                      <a:cubicBezTo>
                        <a:pt x="27" y="27"/>
                        <a:pt x="28" y="25"/>
                        <a:pt x="27" y="24"/>
                      </a:cubicBezTo>
                      <a:cubicBezTo>
                        <a:pt x="9" y="6"/>
                        <a:pt x="9" y="6"/>
                        <a:pt x="9" y="6"/>
                      </a:cubicBezTo>
                      <a:cubicBezTo>
                        <a:pt x="7" y="5"/>
                        <a:pt x="6" y="6"/>
                        <a:pt x="6" y="6"/>
                      </a:cubicBezTo>
                      <a:cubicBezTo>
                        <a:pt x="5" y="6"/>
                        <a:pt x="4" y="8"/>
                        <a:pt x="5" y="9"/>
                      </a:cubicBezTo>
                      <a:cubicBezTo>
                        <a:pt x="7" y="11"/>
                        <a:pt x="7" y="11"/>
                        <a:pt x="7" y="11"/>
                      </a:cubicBezTo>
                      <a:cubicBezTo>
                        <a:pt x="8" y="12"/>
                        <a:pt x="8" y="13"/>
                        <a:pt x="7" y="14"/>
                      </a:cubicBezTo>
                      <a:cubicBezTo>
                        <a:pt x="7" y="15"/>
                        <a:pt x="5" y="15"/>
                        <a:pt x="5" y="14"/>
                      </a:cubicBezTo>
                      <a:cubicBezTo>
                        <a:pt x="3" y="12"/>
                        <a:pt x="3" y="12"/>
                        <a:pt x="3" y="12"/>
                      </a:cubicBezTo>
                      <a:cubicBezTo>
                        <a:pt x="0" y="9"/>
                        <a:pt x="1" y="6"/>
                        <a:pt x="3" y="3"/>
                      </a:cubicBezTo>
                      <a:cubicBezTo>
                        <a:pt x="5" y="1"/>
                        <a:pt x="9" y="0"/>
                        <a:pt x="11" y="3"/>
                      </a:cubicBezTo>
                      <a:cubicBezTo>
                        <a:pt x="29" y="21"/>
                        <a:pt x="29" y="21"/>
                        <a:pt x="29" y="21"/>
                      </a:cubicBezTo>
                      <a:cubicBezTo>
                        <a:pt x="32" y="24"/>
                        <a:pt x="31" y="28"/>
                        <a:pt x="29" y="30"/>
                      </a:cubicBezTo>
                      <a:cubicBezTo>
                        <a:pt x="28" y="31"/>
                        <a:pt x="26" y="32"/>
                        <a:pt x="25" y="32"/>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Arial"/>
                  </a:endParaRPr>
                </a:p>
              </p:txBody>
            </p:sp>
            <p:sp>
              <p:nvSpPr>
                <p:cNvPr id="198" name="Freeform 1240">
                  <a:extLst>
                    <a:ext uri="{FF2B5EF4-FFF2-40B4-BE49-F238E27FC236}">
                      <a16:creationId xmlns:a16="http://schemas.microsoft.com/office/drawing/2014/main" id="{75AB1903-D5E1-484B-B7DA-0679C99237FD}"/>
                    </a:ext>
                  </a:extLst>
                </p:cNvPr>
                <p:cNvSpPr>
                  <a:spLocks/>
                </p:cNvSpPr>
                <p:nvPr/>
              </p:nvSpPr>
              <p:spPr bwMode="auto">
                <a:xfrm>
                  <a:off x="5026025" y="2301875"/>
                  <a:ext cx="168275" cy="173038"/>
                </a:xfrm>
                <a:custGeom>
                  <a:avLst/>
                  <a:gdLst>
                    <a:gd name="T0" fmla="*/ 43 w 45"/>
                    <a:gd name="T1" fmla="*/ 46 h 46"/>
                    <a:gd name="T2" fmla="*/ 42 w 45"/>
                    <a:gd name="T3" fmla="*/ 45 h 46"/>
                    <a:gd name="T4" fmla="*/ 1 w 45"/>
                    <a:gd name="T5" fmla="*/ 4 h 46"/>
                    <a:gd name="T6" fmla="*/ 1 w 45"/>
                    <a:gd name="T7" fmla="*/ 1 h 46"/>
                    <a:gd name="T8" fmla="*/ 3 w 45"/>
                    <a:gd name="T9" fmla="*/ 1 h 46"/>
                    <a:gd name="T10" fmla="*/ 44 w 45"/>
                    <a:gd name="T11" fmla="*/ 42 h 46"/>
                    <a:gd name="T12" fmla="*/ 44 w 45"/>
                    <a:gd name="T13" fmla="*/ 45 h 46"/>
                    <a:gd name="T14" fmla="*/ 43 w 45"/>
                    <a:gd name="T15" fmla="*/ 4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6">
                      <a:moveTo>
                        <a:pt x="43" y="46"/>
                      </a:moveTo>
                      <a:cubicBezTo>
                        <a:pt x="42" y="46"/>
                        <a:pt x="42" y="45"/>
                        <a:pt x="42" y="45"/>
                      </a:cubicBezTo>
                      <a:cubicBezTo>
                        <a:pt x="1" y="4"/>
                        <a:pt x="1" y="4"/>
                        <a:pt x="1" y="4"/>
                      </a:cubicBezTo>
                      <a:cubicBezTo>
                        <a:pt x="0" y="3"/>
                        <a:pt x="0" y="2"/>
                        <a:pt x="1" y="1"/>
                      </a:cubicBezTo>
                      <a:cubicBezTo>
                        <a:pt x="1" y="0"/>
                        <a:pt x="3" y="0"/>
                        <a:pt x="3" y="1"/>
                      </a:cubicBezTo>
                      <a:cubicBezTo>
                        <a:pt x="44" y="42"/>
                        <a:pt x="44" y="42"/>
                        <a:pt x="44" y="42"/>
                      </a:cubicBezTo>
                      <a:cubicBezTo>
                        <a:pt x="45" y="43"/>
                        <a:pt x="45" y="44"/>
                        <a:pt x="44" y="45"/>
                      </a:cubicBezTo>
                      <a:cubicBezTo>
                        <a:pt x="44" y="45"/>
                        <a:pt x="44" y="46"/>
                        <a:pt x="43" y="46"/>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Arial"/>
                  </a:endParaRPr>
                </a:p>
              </p:txBody>
            </p:sp>
          </p:grpSp>
          <p:sp>
            <p:nvSpPr>
              <p:cNvPr id="191" name="CuadroTexto 190"/>
              <p:cNvSpPr txBox="1"/>
              <p:nvPr/>
            </p:nvSpPr>
            <p:spPr>
              <a:xfrm>
                <a:off x="461456" y="3807692"/>
                <a:ext cx="215636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dirty="0">
                    <a:ln>
                      <a:noFill/>
                    </a:ln>
                    <a:solidFill>
                      <a:srgbClr val="C00000"/>
                    </a:solidFill>
                    <a:effectLst/>
                    <a:uLnTx/>
                    <a:uFillTx/>
                    <a:latin typeface="Arial"/>
                  </a:rPr>
                  <a:t>Decreto 103 de 2015</a:t>
                </a:r>
              </a:p>
            </p:txBody>
          </p:sp>
        </p:grpSp>
        <p:sp>
          <p:nvSpPr>
            <p:cNvPr id="199" name="Graphic 1">
              <a:extLst>
                <a:ext uri="{FF2B5EF4-FFF2-40B4-BE49-F238E27FC236}">
                  <a16:creationId xmlns:a16="http://schemas.microsoft.com/office/drawing/2014/main" id="{1768538A-E4D8-4AEA-824A-A445D9EB23A3}"/>
                </a:ext>
              </a:extLst>
            </p:cNvPr>
            <p:cNvSpPr/>
            <p:nvPr/>
          </p:nvSpPr>
          <p:spPr>
            <a:xfrm>
              <a:off x="9603072" y="4329474"/>
              <a:ext cx="2461098" cy="2306412"/>
            </a:xfrm>
            <a:prstGeom prst="roundRect">
              <a:avLst>
                <a:gd name="adj" fmla="val 7051"/>
              </a:avLst>
            </a:prstGeom>
            <a:solidFill>
              <a:schemeClr val="bg1"/>
            </a:solidFill>
            <a:ln w="50800" cap="flat">
              <a:solidFill>
                <a:srgbClr val="FF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ndParaRPr>
            </a:p>
          </p:txBody>
        </p:sp>
        <p:cxnSp>
          <p:nvCxnSpPr>
            <p:cNvPr id="160" name="Conector recto 159"/>
            <p:cNvCxnSpPr/>
            <p:nvPr/>
          </p:nvCxnSpPr>
          <p:spPr>
            <a:xfrm>
              <a:off x="8969804" y="5878196"/>
              <a:ext cx="547118" cy="49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04" name="Rounded Rectangle 30">
              <a:extLst>
                <a:ext uri="{FF2B5EF4-FFF2-40B4-BE49-F238E27FC236}">
                  <a16:creationId xmlns:a16="http://schemas.microsoft.com/office/drawing/2014/main" id="{F64A9E3F-6441-054E-9095-A0522A872C89}"/>
                </a:ext>
              </a:extLst>
            </p:cNvPr>
            <p:cNvSpPr/>
            <p:nvPr/>
          </p:nvSpPr>
          <p:spPr>
            <a:xfrm rot="16200000">
              <a:off x="9773850" y="4338177"/>
              <a:ext cx="2157586" cy="2278219"/>
            </a:xfrm>
            <a:prstGeom prst="roundRect">
              <a:avLst>
                <a:gd name="adj" fmla="val 0"/>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0800000" scaled="1"/>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ndParaRPr>
            </a:p>
          </p:txBody>
        </p:sp>
        <p:sp>
          <p:nvSpPr>
            <p:cNvPr id="205" name="Rectangle 32">
              <a:extLst>
                <a:ext uri="{FF2B5EF4-FFF2-40B4-BE49-F238E27FC236}">
                  <a16:creationId xmlns:a16="http://schemas.microsoft.com/office/drawing/2014/main" id="{C889D7C8-B64A-424C-A376-1D871F5CA5DA}"/>
                </a:ext>
              </a:extLst>
            </p:cNvPr>
            <p:cNvSpPr/>
            <p:nvPr/>
          </p:nvSpPr>
          <p:spPr>
            <a:xfrm>
              <a:off x="9713533" y="4617347"/>
              <a:ext cx="2157233" cy="1661993"/>
            </a:xfrm>
            <a:prstGeom prst="rect">
              <a:avLst/>
            </a:prstGeom>
          </p:spPr>
          <p:txBody>
            <a:bodyPr wrap="square" lIns="0" tIns="0" rIns="0" bIns="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200" b="0" i="0" u="none" strike="noStrike" kern="0" cap="none" spc="0" normalizeH="0" baseline="0" noProof="0" dirty="0">
                  <a:ln>
                    <a:noFill/>
                  </a:ln>
                  <a:solidFill>
                    <a:prstClr val="white"/>
                  </a:solidFill>
                  <a:effectLst/>
                  <a:uLnTx/>
                  <a:uFillTx/>
                  <a:latin typeface="Agency FB" panose="020B0503020202020204" pitchFamily="34" charset="0"/>
                  <a:cs typeface="Segoe UI" panose="020B0502040204020203" pitchFamily="34" charset="0"/>
                </a:rPr>
                <a:t>A través de la estrategia de Gobierno en Línea expedirá los lineamientos que deben atender los sujetos obligados para cumplir con la publicación y divulgación de la información señalada en la Ley 1712 de 2014, con el objeto de que sean dispuestos de manera estandarizada. (Res. 3564 de 2015 y Res. 1519 de 2020)</a:t>
              </a:r>
              <a:endParaRPr kumimoji="0" lang="es-CO" sz="1200" b="0" i="0" u="none" strike="noStrike" kern="0" cap="none" spc="0" normalizeH="0" baseline="0" noProof="0" dirty="0">
                <a:ln>
                  <a:noFill/>
                </a:ln>
                <a:solidFill>
                  <a:prstClr val="white"/>
                </a:solidFill>
                <a:effectLst/>
                <a:uLnTx/>
                <a:uFillTx/>
                <a:latin typeface="Agency FB" panose="020B0503020202020204" pitchFamily="34" charset="0"/>
                <a:cs typeface="Segoe UI" panose="020B0502040204020203" pitchFamily="34" charset="0"/>
              </a:endParaRPr>
            </a:p>
          </p:txBody>
        </p:sp>
        <p:sp>
          <p:nvSpPr>
            <p:cNvPr id="215" name="Isosceles Triangle 3463">
              <a:extLst>
                <a:ext uri="{FF2B5EF4-FFF2-40B4-BE49-F238E27FC236}">
                  <a16:creationId xmlns:a16="http://schemas.microsoft.com/office/drawing/2014/main" id="{3C8DA1E9-CEAD-4C86-A2F4-BF893489503E}"/>
                </a:ext>
              </a:extLst>
            </p:cNvPr>
            <p:cNvSpPr/>
            <p:nvPr/>
          </p:nvSpPr>
          <p:spPr>
            <a:xfrm rot="5400000">
              <a:off x="9330235" y="5726818"/>
              <a:ext cx="187348" cy="298486"/>
            </a:xfrm>
            <a:prstGeom prst="triangle">
              <a:avLst/>
            </a:prstGeom>
            <a:solidFill>
              <a:srgbClr val="FF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endParaRPr>
            </a:p>
          </p:txBody>
        </p:sp>
      </p:grpSp>
      <p:sp>
        <p:nvSpPr>
          <p:cNvPr id="217" name="TextBox 3443">
            <a:extLst>
              <a:ext uri="{FF2B5EF4-FFF2-40B4-BE49-F238E27FC236}">
                <a16:creationId xmlns:a16="http://schemas.microsoft.com/office/drawing/2014/main" id="{33264805-65C5-4ADD-9186-A6AB938EF271}"/>
              </a:ext>
            </a:extLst>
          </p:cNvPr>
          <p:cNvSpPr txBox="1"/>
          <p:nvPr/>
        </p:nvSpPr>
        <p:spPr>
          <a:xfrm>
            <a:off x="169028" y="1448282"/>
            <a:ext cx="227065" cy="739219"/>
          </a:xfrm>
          <a:custGeom>
            <a:avLst/>
            <a:gdLst/>
            <a:ahLst/>
            <a:cxnLst/>
            <a:rect l="l" t="t" r="r" b="b"/>
            <a:pathLst>
              <a:path w="227065" h="739219">
                <a:moveTo>
                  <a:pt x="143714" y="253845"/>
                </a:moveTo>
                <a:cubicBezTo>
                  <a:pt x="141980" y="253254"/>
                  <a:pt x="139770" y="253772"/>
                  <a:pt x="137085" y="255400"/>
                </a:cubicBezTo>
                <a:cubicBezTo>
                  <a:pt x="126313" y="259609"/>
                  <a:pt x="121254" y="267411"/>
                  <a:pt x="121907" y="278805"/>
                </a:cubicBezTo>
                <a:cubicBezTo>
                  <a:pt x="121907" y="283760"/>
                  <a:pt x="126375" y="283382"/>
                  <a:pt x="135312" y="277669"/>
                </a:cubicBezTo>
                <a:cubicBezTo>
                  <a:pt x="146271" y="270122"/>
                  <a:pt x="150330" y="263880"/>
                  <a:pt x="147489" y="258946"/>
                </a:cubicBezTo>
                <a:cubicBezTo>
                  <a:pt x="146706" y="256136"/>
                  <a:pt x="145448" y="254436"/>
                  <a:pt x="143714" y="253845"/>
                </a:cubicBezTo>
                <a:close/>
                <a:moveTo>
                  <a:pt x="227065" y="0"/>
                </a:moveTo>
                <a:cubicBezTo>
                  <a:pt x="225116" y="17075"/>
                  <a:pt x="224142" y="37338"/>
                  <a:pt x="224142" y="60790"/>
                </a:cubicBezTo>
                <a:cubicBezTo>
                  <a:pt x="223385" y="79783"/>
                  <a:pt x="223385" y="111337"/>
                  <a:pt x="224142" y="155451"/>
                </a:cubicBezTo>
                <a:lnTo>
                  <a:pt x="224142" y="266519"/>
                </a:lnTo>
                <a:cubicBezTo>
                  <a:pt x="219590" y="273559"/>
                  <a:pt x="217905" y="283097"/>
                  <a:pt x="219087" y="295134"/>
                </a:cubicBezTo>
                <a:cubicBezTo>
                  <a:pt x="220176" y="305885"/>
                  <a:pt x="222514" y="314334"/>
                  <a:pt x="226101" y="320482"/>
                </a:cubicBezTo>
                <a:cubicBezTo>
                  <a:pt x="222192" y="326931"/>
                  <a:pt x="220238" y="336039"/>
                  <a:pt x="220238" y="347806"/>
                </a:cubicBezTo>
                <a:cubicBezTo>
                  <a:pt x="219502" y="358910"/>
                  <a:pt x="219772" y="375638"/>
                  <a:pt x="221047" y="397990"/>
                </a:cubicBezTo>
                <a:cubicBezTo>
                  <a:pt x="221814" y="412505"/>
                  <a:pt x="222198" y="422095"/>
                  <a:pt x="222198" y="426760"/>
                </a:cubicBezTo>
                <a:cubicBezTo>
                  <a:pt x="222198" y="435863"/>
                  <a:pt x="222198" y="444670"/>
                  <a:pt x="222198" y="453182"/>
                </a:cubicBezTo>
                <a:cubicBezTo>
                  <a:pt x="212742" y="461953"/>
                  <a:pt x="207154" y="474674"/>
                  <a:pt x="205433" y="491345"/>
                </a:cubicBezTo>
                <a:cubicBezTo>
                  <a:pt x="202945" y="511427"/>
                  <a:pt x="209181" y="527886"/>
                  <a:pt x="224142" y="540721"/>
                </a:cubicBezTo>
                <a:cubicBezTo>
                  <a:pt x="223374" y="555588"/>
                  <a:pt x="222721" y="568661"/>
                  <a:pt x="222182" y="579941"/>
                </a:cubicBezTo>
                <a:cubicBezTo>
                  <a:pt x="222182" y="592320"/>
                  <a:pt x="222509" y="606654"/>
                  <a:pt x="223162" y="622941"/>
                </a:cubicBezTo>
                <a:cubicBezTo>
                  <a:pt x="223162" y="640483"/>
                  <a:pt x="223162" y="654780"/>
                  <a:pt x="223162" y="665832"/>
                </a:cubicBezTo>
                <a:cubicBezTo>
                  <a:pt x="223162" y="681611"/>
                  <a:pt x="222674" y="704124"/>
                  <a:pt x="221700" y="733371"/>
                </a:cubicBezTo>
                <a:lnTo>
                  <a:pt x="186787" y="733371"/>
                </a:lnTo>
                <a:cubicBezTo>
                  <a:pt x="164445" y="734004"/>
                  <a:pt x="147359" y="734652"/>
                  <a:pt x="135530" y="735315"/>
                </a:cubicBezTo>
                <a:cubicBezTo>
                  <a:pt x="116443" y="736549"/>
                  <a:pt x="98263" y="737850"/>
                  <a:pt x="80991" y="739219"/>
                </a:cubicBezTo>
                <a:cubicBezTo>
                  <a:pt x="82339" y="725648"/>
                  <a:pt x="83334" y="714072"/>
                  <a:pt x="83977" y="704492"/>
                </a:cubicBezTo>
                <a:cubicBezTo>
                  <a:pt x="84589" y="698915"/>
                  <a:pt x="84895" y="689776"/>
                  <a:pt x="84895" y="677075"/>
                </a:cubicBezTo>
                <a:cubicBezTo>
                  <a:pt x="85558" y="657356"/>
                  <a:pt x="86211" y="642670"/>
                  <a:pt x="86854" y="633018"/>
                </a:cubicBezTo>
                <a:cubicBezTo>
                  <a:pt x="88233" y="614958"/>
                  <a:pt x="91162" y="599956"/>
                  <a:pt x="95641" y="588013"/>
                </a:cubicBezTo>
                <a:cubicBezTo>
                  <a:pt x="91753" y="567008"/>
                  <a:pt x="88824" y="512708"/>
                  <a:pt x="86854" y="425112"/>
                </a:cubicBezTo>
                <a:cubicBezTo>
                  <a:pt x="84252" y="331119"/>
                  <a:pt x="85226" y="269437"/>
                  <a:pt x="89778" y="240066"/>
                </a:cubicBezTo>
                <a:cubicBezTo>
                  <a:pt x="91737" y="232985"/>
                  <a:pt x="92390" y="219906"/>
                  <a:pt x="91737" y="200830"/>
                </a:cubicBezTo>
                <a:cubicBezTo>
                  <a:pt x="91094" y="185538"/>
                  <a:pt x="90115" y="165471"/>
                  <a:pt x="88798" y="140631"/>
                </a:cubicBezTo>
                <a:cubicBezTo>
                  <a:pt x="98118" y="140631"/>
                  <a:pt x="103297" y="139988"/>
                  <a:pt x="104334" y="138702"/>
                </a:cubicBezTo>
                <a:cubicBezTo>
                  <a:pt x="105059" y="137976"/>
                  <a:pt x="105422" y="136732"/>
                  <a:pt x="105422" y="134970"/>
                </a:cubicBezTo>
                <a:cubicBezTo>
                  <a:pt x="105422" y="134192"/>
                  <a:pt x="104894" y="133487"/>
                  <a:pt x="103836" y="132855"/>
                </a:cubicBezTo>
                <a:cubicBezTo>
                  <a:pt x="104904" y="131797"/>
                  <a:pt x="102893" y="132570"/>
                  <a:pt x="97802" y="135172"/>
                </a:cubicBezTo>
                <a:cubicBezTo>
                  <a:pt x="92328" y="129325"/>
                  <a:pt x="87497" y="126043"/>
                  <a:pt x="83308" y="125328"/>
                </a:cubicBezTo>
                <a:cubicBezTo>
                  <a:pt x="76372" y="124084"/>
                  <a:pt x="65657" y="124436"/>
                  <a:pt x="51164" y="126386"/>
                </a:cubicBezTo>
                <a:lnTo>
                  <a:pt x="0" y="126386"/>
                </a:lnTo>
                <a:lnTo>
                  <a:pt x="0" y="979"/>
                </a:lnTo>
                <a:lnTo>
                  <a:pt x="124379" y="979"/>
                </a:lnTo>
                <a:cubicBezTo>
                  <a:pt x="123073" y="8558"/>
                  <a:pt x="123509" y="12601"/>
                  <a:pt x="125686" y="13109"/>
                </a:cubicBezTo>
                <a:cubicBezTo>
                  <a:pt x="129035" y="14778"/>
                  <a:pt x="133425" y="15613"/>
                  <a:pt x="138858" y="15613"/>
                </a:cubicBezTo>
                <a:cubicBezTo>
                  <a:pt x="142663" y="15613"/>
                  <a:pt x="144762" y="15349"/>
                  <a:pt x="145156" y="14820"/>
                </a:cubicBezTo>
                <a:cubicBezTo>
                  <a:pt x="146711" y="16904"/>
                  <a:pt x="144555" y="12290"/>
                  <a:pt x="138687" y="979"/>
                </a:cubicBezTo>
                <a:lnTo>
                  <a:pt x="166244" y="979"/>
                </a:lnTo>
                <a:cubicBezTo>
                  <a:pt x="175378" y="979"/>
                  <a:pt x="182552" y="979"/>
                  <a:pt x="187767" y="979"/>
                </a:cubicBezTo>
                <a:cubicBezTo>
                  <a:pt x="197969" y="979"/>
                  <a:pt x="211068" y="653"/>
                  <a:pt x="227065" y="0"/>
                </a:cubicBezTo>
                <a:close/>
              </a:path>
            </a:pathLst>
          </a:custGeom>
          <a:solidFill>
            <a:srgbClr val="007DDA"/>
          </a:solidFill>
          <a:ln w="12700">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8000" b="1" i="0" u="none" strike="noStrike" kern="1200" cap="none" spc="0" normalizeH="0" baseline="0" noProof="0" dirty="0">
              <a:ln w="12700">
                <a:noFill/>
              </a:ln>
              <a:solidFill>
                <a:prstClr val="black">
                  <a:lumMod val="75000"/>
                  <a:lumOff val="25000"/>
                </a:prstClr>
              </a:solidFill>
              <a:effectLst/>
              <a:uLnTx/>
              <a:uFillTx/>
              <a:latin typeface="HY목각파임B" panose="02030600000101010101" pitchFamily="18" charset="-127"/>
              <a:ea typeface="HY목각파임B" panose="02030600000101010101" pitchFamily="18" charset="-127"/>
              <a:cs typeface="Arial" pitchFamily="34" charset="0"/>
            </a:endParaRPr>
          </a:p>
        </p:txBody>
      </p:sp>
      <p:sp>
        <p:nvSpPr>
          <p:cNvPr id="218" name="TextBox 3444">
            <a:extLst>
              <a:ext uri="{FF2B5EF4-FFF2-40B4-BE49-F238E27FC236}">
                <a16:creationId xmlns:a16="http://schemas.microsoft.com/office/drawing/2014/main" id="{C11FCD5A-9F73-46A3-A3C0-4B5D1CA22293}"/>
              </a:ext>
            </a:extLst>
          </p:cNvPr>
          <p:cNvSpPr txBox="1"/>
          <p:nvPr/>
        </p:nvSpPr>
        <p:spPr>
          <a:xfrm>
            <a:off x="2276858" y="3276812"/>
            <a:ext cx="581030" cy="740597"/>
          </a:xfrm>
          <a:custGeom>
            <a:avLst/>
            <a:gdLst/>
            <a:ahLst/>
            <a:cxnLst/>
            <a:rect l="l" t="t" r="r" b="b"/>
            <a:pathLst>
              <a:path w="581030" h="740597">
                <a:moveTo>
                  <a:pt x="54747" y="594747"/>
                </a:moveTo>
                <a:lnTo>
                  <a:pt x="49006" y="596561"/>
                </a:lnTo>
                <a:cubicBezTo>
                  <a:pt x="43299" y="598514"/>
                  <a:pt x="41452" y="599701"/>
                  <a:pt x="43466" y="600121"/>
                </a:cubicBezTo>
                <a:cubicBezTo>
                  <a:pt x="44109" y="603107"/>
                  <a:pt x="46115" y="603299"/>
                  <a:pt x="49484" y="600696"/>
                </a:cubicBezTo>
                <a:cubicBezTo>
                  <a:pt x="52926" y="600696"/>
                  <a:pt x="54647" y="599043"/>
                  <a:pt x="54647" y="595735"/>
                </a:cubicBezTo>
                <a:close/>
                <a:moveTo>
                  <a:pt x="444139" y="79025"/>
                </a:moveTo>
                <a:cubicBezTo>
                  <a:pt x="442657" y="78605"/>
                  <a:pt x="440695" y="79171"/>
                  <a:pt x="438253" y="80720"/>
                </a:cubicBezTo>
                <a:cubicBezTo>
                  <a:pt x="426745" y="85541"/>
                  <a:pt x="421261" y="92555"/>
                  <a:pt x="421800" y="101761"/>
                </a:cubicBezTo>
                <a:cubicBezTo>
                  <a:pt x="422007" y="108449"/>
                  <a:pt x="426963" y="108894"/>
                  <a:pt x="436667" y="103099"/>
                </a:cubicBezTo>
                <a:cubicBezTo>
                  <a:pt x="447418" y="96267"/>
                  <a:pt x="450912" y="89647"/>
                  <a:pt x="447148" y="83240"/>
                </a:cubicBezTo>
                <a:cubicBezTo>
                  <a:pt x="446625" y="80850"/>
                  <a:pt x="445622" y="79445"/>
                  <a:pt x="444139" y="79025"/>
                </a:cubicBezTo>
                <a:close/>
                <a:moveTo>
                  <a:pt x="277327" y="491"/>
                </a:moveTo>
                <a:cubicBezTo>
                  <a:pt x="304408" y="-857"/>
                  <a:pt x="336241" y="574"/>
                  <a:pt x="372828" y="4783"/>
                </a:cubicBezTo>
                <a:lnTo>
                  <a:pt x="402407" y="30583"/>
                </a:lnTo>
                <a:lnTo>
                  <a:pt x="427803" y="24720"/>
                </a:lnTo>
                <a:cubicBezTo>
                  <a:pt x="464224" y="40064"/>
                  <a:pt x="492346" y="64817"/>
                  <a:pt x="512169" y="98978"/>
                </a:cubicBezTo>
                <a:cubicBezTo>
                  <a:pt x="533360" y="135285"/>
                  <a:pt x="542245" y="176558"/>
                  <a:pt x="538824" y="222798"/>
                </a:cubicBezTo>
                <a:cubicBezTo>
                  <a:pt x="536833" y="241418"/>
                  <a:pt x="532640" y="258898"/>
                  <a:pt x="526243" y="275237"/>
                </a:cubicBezTo>
                <a:cubicBezTo>
                  <a:pt x="522334" y="283718"/>
                  <a:pt x="517503" y="292743"/>
                  <a:pt x="511749" y="302312"/>
                </a:cubicBezTo>
                <a:cubicBezTo>
                  <a:pt x="506814" y="310254"/>
                  <a:pt x="504144" y="315038"/>
                  <a:pt x="503740" y="316666"/>
                </a:cubicBezTo>
                <a:cubicBezTo>
                  <a:pt x="503222" y="316884"/>
                  <a:pt x="504917" y="319154"/>
                  <a:pt x="508825" y="323477"/>
                </a:cubicBezTo>
                <a:cubicBezTo>
                  <a:pt x="491843" y="355482"/>
                  <a:pt x="464509" y="387637"/>
                  <a:pt x="426823" y="419943"/>
                </a:cubicBezTo>
                <a:cubicBezTo>
                  <a:pt x="403413" y="440014"/>
                  <a:pt x="355794" y="472346"/>
                  <a:pt x="283968" y="516937"/>
                </a:cubicBezTo>
                <a:cubicBezTo>
                  <a:pt x="265887" y="536459"/>
                  <a:pt x="248469" y="552850"/>
                  <a:pt x="231715" y="566110"/>
                </a:cubicBezTo>
                <a:cubicBezTo>
                  <a:pt x="202821" y="587322"/>
                  <a:pt x="179390" y="600401"/>
                  <a:pt x="161423" y="605346"/>
                </a:cubicBezTo>
                <a:lnTo>
                  <a:pt x="241793" y="600479"/>
                </a:lnTo>
                <a:lnTo>
                  <a:pt x="254094" y="626823"/>
                </a:lnTo>
                <a:lnTo>
                  <a:pt x="280438" y="605346"/>
                </a:lnTo>
                <a:cubicBezTo>
                  <a:pt x="328305" y="608021"/>
                  <a:pt x="371247" y="608073"/>
                  <a:pt x="409265" y="605502"/>
                </a:cubicBezTo>
                <a:cubicBezTo>
                  <a:pt x="445873" y="602982"/>
                  <a:pt x="477199" y="597726"/>
                  <a:pt x="503242" y="589733"/>
                </a:cubicBezTo>
                <a:lnTo>
                  <a:pt x="581030" y="608083"/>
                </a:lnTo>
                <a:cubicBezTo>
                  <a:pt x="578283" y="625687"/>
                  <a:pt x="576603" y="643561"/>
                  <a:pt x="575992" y="661704"/>
                </a:cubicBezTo>
                <a:cubicBezTo>
                  <a:pt x="575359" y="678821"/>
                  <a:pt x="575738" y="699904"/>
                  <a:pt x="577127" y="724952"/>
                </a:cubicBezTo>
                <a:lnTo>
                  <a:pt x="516414" y="724952"/>
                </a:lnTo>
                <a:cubicBezTo>
                  <a:pt x="488557" y="724309"/>
                  <a:pt x="467313" y="724293"/>
                  <a:pt x="452685" y="724905"/>
                </a:cubicBezTo>
                <a:cubicBezTo>
                  <a:pt x="428414" y="726180"/>
                  <a:pt x="398400" y="729456"/>
                  <a:pt x="362642" y="734734"/>
                </a:cubicBezTo>
                <a:cubicBezTo>
                  <a:pt x="353716" y="726377"/>
                  <a:pt x="347500" y="721764"/>
                  <a:pt x="343996" y="720893"/>
                </a:cubicBezTo>
                <a:cubicBezTo>
                  <a:pt x="338263" y="717762"/>
                  <a:pt x="331234" y="720354"/>
                  <a:pt x="322909" y="728669"/>
                </a:cubicBezTo>
                <a:cubicBezTo>
                  <a:pt x="308176" y="729467"/>
                  <a:pt x="293480" y="729539"/>
                  <a:pt x="278820" y="728886"/>
                </a:cubicBezTo>
                <a:cubicBezTo>
                  <a:pt x="271055" y="728886"/>
                  <a:pt x="258692" y="728560"/>
                  <a:pt x="241730" y="727907"/>
                </a:cubicBezTo>
                <a:cubicBezTo>
                  <a:pt x="218849" y="727253"/>
                  <a:pt x="202847" y="727238"/>
                  <a:pt x="193723" y="727860"/>
                </a:cubicBezTo>
                <a:cubicBezTo>
                  <a:pt x="179489" y="728461"/>
                  <a:pt x="169111" y="730711"/>
                  <a:pt x="162589" y="734609"/>
                </a:cubicBezTo>
                <a:lnTo>
                  <a:pt x="4883" y="740597"/>
                </a:lnTo>
                <a:cubicBezTo>
                  <a:pt x="4883" y="717404"/>
                  <a:pt x="4556" y="693662"/>
                  <a:pt x="3903" y="669371"/>
                </a:cubicBezTo>
                <a:cubicBezTo>
                  <a:pt x="3260" y="642322"/>
                  <a:pt x="1959" y="609296"/>
                  <a:pt x="0" y="570293"/>
                </a:cubicBezTo>
                <a:cubicBezTo>
                  <a:pt x="23140" y="558972"/>
                  <a:pt x="58442" y="537604"/>
                  <a:pt x="105905" y="506191"/>
                </a:cubicBezTo>
                <a:cubicBezTo>
                  <a:pt x="139589" y="483112"/>
                  <a:pt x="183532" y="453062"/>
                  <a:pt x="237734" y="416039"/>
                </a:cubicBezTo>
                <a:cubicBezTo>
                  <a:pt x="247469" y="421244"/>
                  <a:pt x="257095" y="419803"/>
                  <a:pt x="266613" y="411716"/>
                </a:cubicBezTo>
                <a:cubicBezTo>
                  <a:pt x="276016" y="405133"/>
                  <a:pt x="282397" y="391421"/>
                  <a:pt x="285756" y="370583"/>
                </a:cubicBezTo>
                <a:cubicBezTo>
                  <a:pt x="314112" y="356752"/>
                  <a:pt x="338859" y="335846"/>
                  <a:pt x="359999" y="307864"/>
                </a:cubicBezTo>
                <a:cubicBezTo>
                  <a:pt x="381128" y="279270"/>
                  <a:pt x="393973" y="250008"/>
                  <a:pt x="398535" y="220076"/>
                </a:cubicBezTo>
                <a:lnTo>
                  <a:pt x="415704" y="205536"/>
                </a:lnTo>
                <a:lnTo>
                  <a:pt x="399126" y="201881"/>
                </a:lnTo>
                <a:lnTo>
                  <a:pt x="399126" y="178523"/>
                </a:lnTo>
                <a:cubicBezTo>
                  <a:pt x="389588" y="154968"/>
                  <a:pt x="373233" y="139121"/>
                  <a:pt x="350061" y="130982"/>
                </a:cubicBezTo>
                <a:cubicBezTo>
                  <a:pt x="338864" y="127406"/>
                  <a:pt x="319503" y="125617"/>
                  <a:pt x="291977" y="125617"/>
                </a:cubicBezTo>
                <a:lnTo>
                  <a:pt x="256644" y="125617"/>
                </a:lnTo>
                <a:cubicBezTo>
                  <a:pt x="258593" y="115208"/>
                  <a:pt x="257256" y="110636"/>
                  <a:pt x="252632" y="111901"/>
                </a:cubicBezTo>
                <a:cubicBezTo>
                  <a:pt x="247127" y="112212"/>
                  <a:pt x="244374" y="118738"/>
                  <a:pt x="244374" y="131480"/>
                </a:cubicBezTo>
                <a:lnTo>
                  <a:pt x="187223" y="128525"/>
                </a:lnTo>
                <a:cubicBezTo>
                  <a:pt x="167566" y="126587"/>
                  <a:pt x="153139" y="126270"/>
                  <a:pt x="143943" y="127577"/>
                </a:cubicBezTo>
                <a:cubicBezTo>
                  <a:pt x="130092" y="129298"/>
                  <a:pt x="114935" y="135425"/>
                  <a:pt x="98471" y="145958"/>
                </a:cubicBezTo>
                <a:lnTo>
                  <a:pt x="18537" y="149038"/>
                </a:lnTo>
                <a:cubicBezTo>
                  <a:pt x="21792" y="127224"/>
                  <a:pt x="23094" y="103519"/>
                  <a:pt x="22440" y="77921"/>
                </a:cubicBezTo>
                <a:cubicBezTo>
                  <a:pt x="22440" y="52666"/>
                  <a:pt x="21139" y="30650"/>
                  <a:pt x="18537" y="11874"/>
                </a:cubicBezTo>
                <a:lnTo>
                  <a:pt x="116651" y="6292"/>
                </a:lnTo>
                <a:cubicBezTo>
                  <a:pt x="125318" y="7079"/>
                  <a:pt x="134079" y="8153"/>
                  <a:pt x="142932" y="9511"/>
                </a:cubicBezTo>
                <a:cubicBezTo>
                  <a:pt x="147598" y="10102"/>
                  <a:pt x="154928" y="11548"/>
                  <a:pt x="164922" y="13850"/>
                </a:cubicBezTo>
                <a:cubicBezTo>
                  <a:pt x="175621" y="15892"/>
                  <a:pt x="182879" y="16913"/>
                  <a:pt x="186694" y="16913"/>
                </a:cubicBezTo>
                <a:cubicBezTo>
                  <a:pt x="190188" y="17566"/>
                  <a:pt x="192629" y="16104"/>
                  <a:pt x="194019" y="12528"/>
                </a:cubicBezTo>
                <a:cubicBezTo>
                  <a:pt x="224126" y="5177"/>
                  <a:pt x="251896" y="1165"/>
                  <a:pt x="277327" y="491"/>
                </a:cubicBezTo>
                <a:close/>
              </a:path>
            </a:pathLst>
          </a:custGeom>
          <a:solidFill>
            <a:srgbClr val="512373"/>
          </a:solidFill>
          <a:ln w="12700">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8000" b="1" i="0" u="none" strike="noStrike" kern="1200" cap="none" spc="0" normalizeH="0" baseline="0" noProof="0" dirty="0">
              <a:ln w="12700">
                <a:noFill/>
              </a:ln>
              <a:solidFill>
                <a:prstClr val="black">
                  <a:lumMod val="75000"/>
                  <a:lumOff val="25000"/>
                </a:prstClr>
              </a:solidFill>
              <a:effectLst/>
              <a:uLnTx/>
              <a:uFillTx/>
              <a:latin typeface="HY목각파임B" panose="02030600000101010101" pitchFamily="18" charset="-127"/>
              <a:ea typeface="HY목각파임B" panose="02030600000101010101" pitchFamily="18" charset="-127"/>
              <a:cs typeface="Arial" pitchFamily="34" charset="0"/>
            </a:endParaRPr>
          </a:p>
        </p:txBody>
      </p:sp>
      <p:sp>
        <p:nvSpPr>
          <p:cNvPr id="219" name="TextBox 3445">
            <a:extLst>
              <a:ext uri="{FF2B5EF4-FFF2-40B4-BE49-F238E27FC236}">
                <a16:creationId xmlns:a16="http://schemas.microsoft.com/office/drawing/2014/main" id="{0673BE27-75D7-4F2F-978A-5F57300C924A}"/>
              </a:ext>
            </a:extLst>
          </p:cNvPr>
          <p:cNvSpPr txBox="1"/>
          <p:nvPr/>
        </p:nvSpPr>
        <p:spPr>
          <a:xfrm>
            <a:off x="9202423" y="3284475"/>
            <a:ext cx="560550" cy="743574"/>
          </a:xfrm>
          <a:custGeom>
            <a:avLst/>
            <a:gdLst/>
            <a:ahLst/>
            <a:cxnLst/>
            <a:rect l="l" t="t" r="r" b="b"/>
            <a:pathLst>
              <a:path w="560550" h="743574">
                <a:moveTo>
                  <a:pt x="61016" y="691698"/>
                </a:moveTo>
                <a:cubicBezTo>
                  <a:pt x="60752" y="691488"/>
                  <a:pt x="60376" y="692083"/>
                  <a:pt x="59889" y="693483"/>
                </a:cubicBezTo>
                <a:cubicBezTo>
                  <a:pt x="50807" y="696293"/>
                  <a:pt x="47826" y="698268"/>
                  <a:pt x="50946" y="699408"/>
                </a:cubicBezTo>
                <a:cubicBezTo>
                  <a:pt x="51641" y="702155"/>
                  <a:pt x="54176" y="702228"/>
                  <a:pt x="58551" y="699626"/>
                </a:cubicBezTo>
                <a:cubicBezTo>
                  <a:pt x="61153" y="699626"/>
                  <a:pt x="62128" y="697998"/>
                  <a:pt x="61475" y="694743"/>
                </a:cubicBezTo>
                <a:cubicBezTo>
                  <a:pt x="61433" y="692923"/>
                  <a:pt x="61280" y="691908"/>
                  <a:pt x="61016" y="691698"/>
                </a:cubicBezTo>
                <a:close/>
                <a:moveTo>
                  <a:pt x="369120" y="48019"/>
                </a:moveTo>
                <a:cubicBezTo>
                  <a:pt x="367782" y="48286"/>
                  <a:pt x="366002" y="49158"/>
                  <a:pt x="363778" y="50636"/>
                </a:cubicBezTo>
                <a:cubicBezTo>
                  <a:pt x="352477" y="55612"/>
                  <a:pt x="346827" y="62849"/>
                  <a:pt x="346827" y="72345"/>
                </a:cubicBezTo>
                <a:cubicBezTo>
                  <a:pt x="346827" y="79375"/>
                  <a:pt x="351352" y="80297"/>
                  <a:pt x="360403" y="75113"/>
                </a:cubicBezTo>
                <a:cubicBezTo>
                  <a:pt x="371248" y="67162"/>
                  <a:pt x="375047" y="58468"/>
                  <a:pt x="371802" y="49034"/>
                </a:cubicBezTo>
                <a:cubicBezTo>
                  <a:pt x="371351" y="48090"/>
                  <a:pt x="370457" y="47752"/>
                  <a:pt x="369120" y="48019"/>
                </a:cubicBezTo>
                <a:close/>
                <a:moveTo>
                  <a:pt x="304714" y="0"/>
                </a:moveTo>
                <a:cubicBezTo>
                  <a:pt x="366080" y="1421"/>
                  <a:pt x="417954" y="19305"/>
                  <a:pt x="460336" y="53653"/>
                </a:cubicBezTo>
                <a:cubicBezTo>
                  <a:pt x="500221" y="87285"/>
                  <a:pt x="521230" y="124811"/>
                  <a:pt x="523366" y="166229"/>
                </a:cubicBezTo>
                <a:lnTo>
                  <a:pt x="510770" y="212821"/>
                </a:lnTo>
                <a:lnTo>
                  <a:pt x="533226" y="205994"/>
                </a:lnTo>
                <a:cubicBezTo>
                  <a:pt x="531028" y="246313"/>
                  <a:pt x="518696" y="279293"/>
                  <a:pt x="496229" y="304932"/>
                </a:cubicBezTo>
                <a:cubicBezTo>
                  <a:pt x="481974" y="323759"/>
                  <a:pt x="459497" y="338030"/>
                  <a:pt x="428798" y="347745"/>
                </a:cubicBezTo>
                <a:lnTo>
                  <a:pt x="476090" y="362798"/>
                </a:lnTo>
                <a:lnTo>
                  <a:pt x="477117" y="375785"/>
                </a:lnTo>
                <a:lnTo>
                  <a:pt x="477412" y="374804"/>
                </a:lnTo>
                <a:cubicBezTo>
                  <a:pt x="499526" y="384342"/>
                  <a:pt x="517825" y="400158"/>
                  <a:pt x="532308" y="422251"/>
                </a:cubicBezTo>
                <a:cubicBezTo>
                  <a:pt x="547590" y="445164"/>
                  <a:pt x="557004" y="469030"/>
                  <a:pt x="560550" y="493850"/>
                </a:cubicBezTo>
                <a:lnTo>
                  <a:pt x="547968" y="601854"/>
                </a:lnTo>
                <a:lnTo>
                  <a:pt x="534190" y="603176"/>
                </a:lnTo>
                <a:lnTo>
                  <a:pt x="544936" y="605991"/>
                </a:lnTo>
                <a:cubicBezTo>
                  <a:pt x="527104" y="641842"/>
                  <a:pt x="502351" y="670436"/>
                  <a:pt x="470678" y="691772"/>
                </a:cubicBezTo>
                <a:cubicBezTo>
                  <a:pt x="451508" y="704338"/>
                  <a:pt x="425424" y="716893"/>
                  <a:pt x="392424" y="729438"/>
                </a:cubicBezTo>
                <a:lnTo>
                  <a:pt x="357713" y="719671"/>
                </a:lnTo>
                <a:lnTo>
                  <a:pt x="346096" y="735207"/>
                </a:lnTo>
                <a:cubicBezTo>
                  <a:pt x="325485" y="739779"/>
                  <a:pt x="304621" y="742397"/>
                  <a:pt x="283502" y="743061"/>
                </a:cubicBezTo>
                <a:cubicBezTo>
                  <a:pt x="269174" y="743735"/>
                  <a:pt x="246521" y="743745"/>
                  <a:pt x="215542" y="743092"/>
                </a:cubicBezTo>
                <a:lnTo>
                  <a:pt x="153212" y="743092"/>
                </a:lnTo>
                <a:cubicBezTo>
                  <a:pt x="153855" y="727800"/>
                  <a:pt x="152673" y="719023"/>
                  <a:pt x="149667" y="716763"/>
                </a:cubicBezTo>
                <a:cubicBezTo>
                  <a:pt x="147624" y="712202"/>
                  <a:pt x="142943" y="718049"/>
                  <a:pt x="135624" y="734305"/>
                </a:cubicBezTo>
                <a:cubicBezTo>
                  <a:pt x="122509" y="734305"/>
                  <a:pt x="111747" y="734632"/>
                  <a:pt x="103339" y="735285"/>
                </a:cubicBezTo>
                <a:cubicBezTo>
                  <a:pt x="97678" y="735285"/>
                  <a:pt x="89457" y="735285"/>
                  <a:pt x="78675" y="735285"/>
                </a:cubicBezTo>
                <a:cubicBezTo>
                  <a:pt x="66928" y="734632"/>
                  <a:pt x="57359" y="734305"/>
                  <a:pt x="49967" y="734305"/>
                </a:cubicBezTo>
                <a:cubicBezTo>
                  <a:pt x="38168" y="734305"/>
                  <a:pt x="21513" y="734958"/>
                  <a:pt x="0" y="736265"/>
                </a:cubicBezTo>
                <a:cubicBezTo>
                  <a:pt x="4583" y="707795"/>
                  <a:pt x="7185" y="683882"/>
                  <a:pt x="7807" y="664526"/>
                </a:cubicBezTo>
                <a:cubicBezTo>
                  <a:pt x="8460" y="647036"/>
                  <a:pt x="7807" y="625606"/>
                  <a:pt x="5848" y="600237"/>
                </a:cubicBezTo>
                <a:lnTo>
                  <a:pt x="61335" y="604451"/>
                </a:lnTo>
                <a:cubicBezTo>
                  <a:pt x="82827" y="606981"/>
                  <a:pt x="100042" y="608567"/>
                  <a:pt x="112981" y="609210"/>
                </a:cubicBezTo>
                <a:cubicBezTo>
                  <a:pt x="131954" y="610444"/>
                  <a:pt x="155498" y="610055"/>
                  <a:pt x="183615" y="608044"/>
                </a:cubicBezTo>
                <a:lnTo>
                  <a:pt x="186865" y="617157"/>
                </a:lnTo>
                <a:cubicBezTo>
                  <a:pt x="187716" y="618867"/>
                  <a:pt x="188535" y="619920"/>
                  <a:pt x="189323" y="620314"/>
                </a:cubicBezTo>
                <a:cubicBezTo>
                  <a:pt x="190774" y="621890"/>
                  <a:pt x="194029" y="622045"/>
                  <a:pt x="199089" y="620780"/>
                </a:cubicBezTo>
                <a:cubicBezTo>
                  <a:pt x="210597" y="621392"/>
                  <a:pt x="221716" y="621698"/>
                  <a:pt x="232447" y="621698"/>
                </a:cubicBezTo>
                <a:cubicBezTo>
                  <a:pt x="238190" y="621698"/>
                  <a:pt x="244343" y="621107"/>
                  <a:pt x="250906" y="619925"/>
                </a:cubicBezTo>
                <a:lnTo>
                  <a:pt x="262290" y="618961"/>
                </a:lnTo>
                <a:cubicBezTo>
                  <a:pt x="301313" y="617053"/>
                  <a:pt x="331239" y="611994"/>
                  <a:pt x="352068" y="603783"/>
                </a:cubicBezTo>
                <a:cubicBezTo>
                  <a:pt x="369516" y="596225"/>
                  <a:pt x="384731" y="584105"/>
                  <a:pt x="397711" y="567423"/>
                </a:cubicBezTo>
                <a:lnTo>
                  <a:pt x="414740" y="554562"/>
                </a:lnTo>
                <a:lnTo>
                  <a:pt x="407897" y="540224"/>
                </a:lnTo>
                <a:cubicBezTo>
                  <a:pt x="412459" y="514761"/>
                  <a:pt x="411811" y="493373"/>
                  <a:pt x="405953" y="476059"/>
                </a:cubicBezTo>
                <a:cubicBezTo>
                  <a:pt x="397742" y="456298"/>
                  <a:pt x="378236" y="440892"/>
                  <a:pt x="347433" y="429840"/>
                </a:cubicBezTo>
                <a:cubicBezTo>
                  <a:pt x="344634" y="429840"/>
                  <a:pt x="341654" y="428259"/>
                  <a:pt x="338491" y="425097"/>
                </a:cubicBezTo>
                <a:cubicBezTo>
                  <a:pt x="337838" y="424444"/>
                  <a:pt x="336630" y="423236"/>
                  <a:pt x="334868" y="421474"/>
                </a:cubicBezTo>
                <a:cubicBezTo>
                  <a:pt x="332556" y="418229"/>
                  <a:pt x="330555" y="416337"/>
                  <a:pt x="328865" y="415798"/>
                </a:cubicBezTo>
                <a:cubicBezTo>
                  <a:pt x="324531" y="414108"/>
                  <a:pt x="316968" y="415212"/>
                  <a:pt x="306176" y="419110"/>
                </a:cubicBezTo>
                <a:lnTo>
                  <a:pt x="260097" y="416062"/>
                </a:lnTo>
                <a:cubicBezTo>
                  <a:pt x="229533" y="414196"/>
                  <a:pt x="206771" y="413263"/>
                  <a:pt x="191811" y="413263"/>
                </a:cubicBezTo>
                <a:cubicBezTo>
                  <a:pt x="167084" y="412610"/>
                  <a:pt x="146411" y="413257"/>
                  <a:pt x="129792" y="415207"/>
                </a:cubicBezTo>
                <a:cubicBezTo>
                  <a:pt x="131741" y="391579"/>
                  <a:pt x="132716" y="370045"/>
                  <a:pt x="132716" y="350606"/>
                </a:cubicBezTo>
                <a:cubicBezTo>
                  <a:pt x="132716" y="329840"/>
                  <a:pt x="131741" y="306357"/>
                  <a:pt x="129792" y="280158"/>
                </a:cubicBezTo>
                <a:cubicBezTo>
                  <a:pt x="165830" y="282108"/>
                  <a:pt x="203951" y="283082"/>
                  <a:pt x="244157" y="283082"/>
                </a:cubicBezTo>
                <a:cubicBezTo>
                  <a:pt x="284694" y="283082"/>
                  <a:pt x="311982" y="281615"/>
                  <a:pt x="326019" y="278681"/>
                </a:cubicBezTo>
                <a:cubicBezTo>
                  <a:pt x="337548" y="275229"/>
                  <a:pt x="348911" y="268194"/>
                  <a:pt x="360108" y="257578"/>
                </a:cubicBezTo>
                <a:cubicBezTo>
                  <a:pt x="366277" y="251419"/>
                  <a:pt x="373752" y="242063"/>
                  <a:pt x="382533" y="229508"/>
                </a:cubicBezTo>
                <a:lnTo>
                  <a:pt x="385457" y="228528"/>
                </a:lnTo>
                <a:cubicBezTo>
                  <a:pt x="382201" y="223396"/>
                  <a:pt x="382077" y="217310"/>
                  <a:pt x="385083" y="210271"/>
                </a:cubicBezTo>
                <a:cubicBezTo>
                  <a:pt x="387188" y="206092"/>
                  <a:pt x="391081" y="201567"/>
                  <a:pt x="396762" y="196694"/>
                </a:cubicBezTo>
                <a:cubicBezTo>
                  <a:pt x="398338" y="195377"/>
                  <a:pt x="399126" y="195243"/>
                  <a:pt x="399126" y="196290"/>
                </a:cubicBezTo>
                <a:cubicBezTo>
                  <a:pt x="399769" y="196497"/>
                  <a:pt x="398271" y="195362"/>
                  <a:pt x="394632" y="192884"/>
                </a:cubicBezTo>
                <a:cubicBezTo>
                  <a:pt x="393854" y="184331"/>
                  <a:pt x="392512" y="178385"/>
                  <a:pt x="390604" y="175047"/>
                </a:cubicBezTo>
                <a:cubicBezTo>
                  <a:pt x="388116" y="170578"/>
                  <a:pt x="382844" y="165778"/>
                  <a:pt x="374788" y="160646"/>
                </a:cubicBezTo>
                <a:cubicBezTo>
                  <a:pt x="373119" y="153389"/>
                  <a:pt x="362974" y="146966"/>
                  <a:pt x="344354" y="141378"/>
                </a:cubicBezTo>
                <a:cubicBezTo>
                  <a:pt x="328969" y="136557"/>
                  <a:pt x="309887" y="134473"/>
                  <a:pt x="287110" y="135126"/>
                </a:cubicBezTo>
                <a:cubicBezTo>
                  <a:pt x="281812" y="131871"/>
                  <a:pt x="274000" y="130243"/>
                  <a:pt x="263674" y="130243"/>
                </a:cubicBezTo>
                <a:cubicBezTo>
                  <a:pt x="256956" y="130243"/>
                  <a:pt x="244914" y="130860"/>
                  <a:pt x="227548" y="132094"/>
                </a:cubicBezTo>
                <a:cubicBezTo>
                  <a:pt x="211219" y="133462"/>
                  <a:pt x="199395" y="134147"/>
                  <a:pt x="192075" y="134147"/>
                </a:cubicBezTo>
                <a:cubicBezTo>
                  <a:pt x="178504" y="134800"/>
                  <a:pt x="167551" y="134800"/>
                  <a:pt x="159215" y="134147"/>
                </a:cubicBezTo>
                <a:lnTo>
                  <a:pt x="119606" y="137039"/>
                </a:lnTo>
                <a:cubicBezTo>
                  <a:pt x="106377" y="137672"/>
                  <a:pt x="95719" y="138610"/>
                  <a:pt x="87632" y="139854"/>
                </a:cubicBezTo>
                <a:cubicBezTo>
                  <a:pt x="73169" y="141171"/>
                  <a:pt x="53715" y="143830"/>
                  <a:pt x="29268" y="147832"/>
                </a:cubicBezTo>
                <a:lnTo>
                  <a:pt x="31227" y="126604"/>
                </a:lnTo>
                <a:cubicBezTo>
                  <a:pt x="35157" y="104065"/>
                  <a:pt x="37432" y="87441"/>
                  <a:pt x="38054" y="76731"/>
                </a:cubicBezTo>
                <a:cubicBezTo>
                  <a:pt x="39361" y="59801"/>
                  <a:pt x="37733" y="40703"/>
                  <a:pt x="33171" y="19440"/>
                </a:cubicBezTo>
                <a:cubicBezTo>
                  <a:pt x="51584" y="22042"/>
                  <a:pt x="64989" y="23343"/>
                  <a:pt x="73387" y="23343"/>
                </a:cubicBezTo>
                <a:cubicBezTo>
                  <a:pt x="78301" y="23343"/>
                  <a:pt x="84698" y="22783"/>
                  <a:pt x="92578" y="21663"/>
                </a:cubicBezTo>
                <a:cubicBezTo>
                  <a:pt x="96476" y="20679"/>
                  <a:pt x="101312" y="19616"/>
                  <a:pt x="107087" y="18475"/>
                </a:cubicBezTo>
                <a:cubicBezTo>
                  <a:pt x="113245" y="18475"/>
                  <a:pt x="119912" y="18475"/>
                  <a:pt x="127086" y="18475"/>
                </a:cubicBezTo>
                <a:lnTo>
                  <a:pt x="134754" y="22463"/>
                </a:lnTo>
                <a:lnTo>
                  <a:pt x="159610" y="16007"/>
                </a:lnTo>
                <a:cubicBezTo>
                  <a:pt x="183446" y="10307"/>
                  <a:pt x="203941" y="6952"/>
                  <a:pt x="221094" y="5941"/>
                </a:cubicBezTo>
                <a:cubicBezTo>
                  <a:pt x="234323" y="5246"/>
                  <a:pt x="249097" y="5915"/>
                  <a:pt x="265415" y="7947"/>
                </a:cubicBezTo>
                <a:cubicBezTo>
                  <a:pt x="273430" y="8486"/>
                  <a:pt x="279106" y="8522"/>
                  <a:pt x="282444" y="8056"/>
                </a:cubicBezTo>
                <a:cubicBezTo>
                  <a:pt x="289142" y="7444"/>
                  <a:pt x="296565" y="4759"/>
                  <a:pt x="304714" y="0"/>
                </a:cubicBezTo>
                <a:close/>
              </a:path>
            </a:pathLst>
          </a:custGeom>
          <a:solidFill>
            <a:srgbClr val="FF0000"/>
          </a:solidFill>
          <a:ln w="12700">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8000" b="1" i="0" u="none" strike="noStrike" kern="1200" cap="none" spc="0" normalizeH="0" baseline="0" noProof="0" dirty="0">
              <a:ln w="12700">
                <a:noFill/>
              </a:ln>
              <a:solidFill>
                <a:prstClr val="black">
                  <a:lumMod val="75000"/>
                  <a:lumOff val="25000"/>
                </a:prstClr>
              </a:solidFill>
              <a:effectLst/>
              <a:uLnTx/>
              <a:uFillTx/>
              <a:latin typeface="HY목각파임B" panose="02030600000101010101" pitchFamily="18" charset="-127"/>
              <a:ea typeface="HY목각파임B" panose="02030600000101010101" pitchFamily="18" charset="-127"/>
              <a:cs typeface="Arial" pitchFamily="34" charset="0"/>
            </a:endParaRPr>
          </a:p>
        </p:txBody>
      </p:sp>
    </p:spTree>
    <p:extLst>
      <p:ext uri="{BB962C8B-B14F-4D97-AF65-F5344CB8AC3E}">
        <p14:creationId xmlns:p14="http://schemas.microsoft.com/office/powerpoint/2010/main" val="79805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ustomShape 1"/>
          <p:cNvSpPr/>
          <p:nvPr/>
        </p:nvSpPr>
        <p:spPr>
          <a:xfrm>
            <a:off x="10744920" y="6914520"/>
            <a:ext cx="2091600" cy="35136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p:style>
      </p:sp>
      <p:grpSp>
        <p:nvGrpSpPr>
          <p:cNvPr id="208" name="Group 2"/>
          <p:cNvGrpSpPr/>
          <p:nvPr/>
        </p:nvGrpSpPr>
        <p:grpSpPr>
          <a:xfrm>
            <a:off x="0" y="4952160"/>
            <a:ext cx="12188880" cy="1905840"/>
            <a:chOff x="0" y="4941360"/>
            <a:chExt cx="12188880" cy="1905840"/>
          </a:xfrm>
        </p:grpSpPr>
        <p:sp>
          <p:nvSpPr>
            <p:cNvPr id="209" name="CustomShape 3"/>
            <p:cNvSpPr/>
            <p:nvPr/>
          </p:nvSpPr>
          <p:spPr>
            <a:xfrm>
              <a:off x="0" y="4941360"/>
              <a:ext cx="12188880" cy="1905840"/>
            </a:xfrm>
            <a:custGeom>
              <a:avLst/>
              <a:gdLst/>
              <a:ahLst/>
              <a:cxnLst/>
              <a:rect l="l" t="t" r="r" b="b"/>
              <a:pathLst>
                <a:path w="12192000" h="1909138">
                  <a:moveTo>
                    <a:pt x="0" y="0"/>
                  </a:moveTo>
                  <a:lnTo>
                    <a:pt x="227719" y="142350"/>
                  </a:lnTo>
                  <a:cubicBezTo>
                    <a:pt x="1777640" y="1065981"/>
                    <a:pt x="3836554" y="1628919"/>
                    <a:pt x="6096001" y="1628919"/>
                  </a:cubicBezTo>
                  <a:cubicBezTo>
                    <a:pt x="8355448" y="1628919"/>
                    <a:pt x="10414362" y="1065981"/>
                    <a:pt x="11964283" y="142350"/>
                  </a:cubicBezTo>
                  <a:lnTo>
                    <a:pt x="12192000" y="1"/>
                  </a:lnTo>
                  <a:lnTo>
                    <a:pt x="12192000" y="1909138"/>
                  </a:lnTo>
                  <a:lnTo>
                    <a:pt x="0" y="1909138"/>
                  </a:lnTo>
                  <a:lnTo>
                    <a:pt x="0" y="0"/>
                  </a:lnTo>
                  <a:close/>
                </a:path>
              </a:pathLst>
            </a:custGeom>
            <a:solidFill>
              <a:srgbClr val="E8F1F6"/>
            </a:solidFill>
            <a:ln>
              <a:noFill/>
            </a:ln>
          </p:spPr>
          <p:style>
            <a:lnRef idx="0">
              <a:scrgbClr r="0" g="0" b="0"/>
            </a:lnRef>
            <a:fillRef idx="0">
              <a:scrgbClr r="0" g="0" b="0"/>
            </a:fillRef>
            <a:effectRef idx="0">
              <a:scrgbClr r="0" g="0" b="0"/>
            </a:effectRef>
            <a:fontRef idx="minor"/>
          </p:style>
        </p:sp>
        <p:sp>
          <p:nvSpPr>
            <p:cNvPr id="210" name="CustomShape 4"/>
            <p:cNvSpPr/>
            <p:nvPr/>
          </p:nvSpPr>
          <p:spPr>
            <a:xfrm>
              <a:off x="0" y="5556240"/>
              <a:ext cx="12188880" cy="1290960"/>
            </a:xfrm>
            <a:custGeom>
              <a:avLst/>
              <a:gdLst/>
              <a:ahLst/>
              <a:cxnLst/>
              <a:rect l="l" t="t" r="r" b="b"/>
              <a:pathLst>
                <a:path w="12192000" h="1909138">
                  <a:moveTo>
                    <a:pt x="0" y="0"/>
                  </a:moveTo>
                  <a:lnTo>
                    <a:pt x="227719" y="142350"/>
                  </a:lnTo>
                  <a:cubicBezTo>
                    <a:pt x="1777640" y="1065981"/>
                    <a:pt x="3836554" y="1628919"/>
                    <a:pt x="6096001" y="1628919"/>
                  </a:cubicBezTo>
                  <a:cubicBezTo>
                    <a:pt x="8355448" y="1628919"/>
                    <a:pt x="10414362" y="1065981"/>
                    <a:pt x="11964283" y="142350"/>
                  </a:cubicBezTo>
                  <a:lnTo>
                    <a:pt x="12192000" y="1"/>
                  </a:lnTo>
                  <a:lnTo>
                    <a:pt x="12192000" y="1909138"/>
                  </a:lnTo>
                  <a:lnTo>
                    <a:pt x="0" y="1909138"/>
                  </a:lnTo>
                  <a:lnTo>
                    <a:pt x="0" y="0"/>
                  </a:lnTo>
                  <a:close/>
                </a:path>
              </a:pathLst>
            </a:custGeom>
            <a:solidFill>
              <a:srgbClr val="7AC2F9">
                <a:alpha val="11000"/>
              </a:srgbClr>
            </a:solidFill>
            <a:ln>
              <a:noFill/>
            </a:ln>
          </p:spPr>
          <p:style>
            <a:lnRef idx="0">
              <a:scrgbClr r="0" g="0" b="0"/>
            </a:lnRef>
            <a:fillRef idx="0">
              <a:scrgbClr r="0" g="0" b="0"/>
            </a:fillRef>
            <a:effectRef idx="0">
              <a:scrgbClr r="0" g="0" b="0"/>
            </a:effectRef>
            <a:fontRef idx="minor"/>
          </p:style>
        </p:sp>
      </p:grpSp>
      <p:sp>
        <p:nvSpPr>
          <p:cNvPr id="213" name="CustomShape 7"/>
          <p:cNvSpPr/>
          <p:nvPr/>
        </p:nvSpPr>
        <p:spPr>
          <a:xfrm>
            <a:off x="0" y="216000"/>
            <a:ext cx="12188880" cy="430887"/>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1" normalizeH="0" baseline="0" noProof="0" dirty="0">
                <a:ln>
                  <a:noFill/>
                </a:ln>
                <a:solidFill>
                  <a:srgbClr val="083D65"/>
                </a:solidFill>
                <a:effectLst/>
                <a:uLnTx/>
                <a:uFillTx/>
                <a:latin typeface="Segoe UI"/>
              </a:rPr>
              <a:t>FUNDAMENTOS ADMINISTRATIVOS </a:t>
            </a:r>
          </a:p>
        </p:txBody>
      </p:sp>
      <p:grpSp>
        <p:nvGrpSpPr>
          <p:cNvPr id="2" name="Grupo 1"/>
          <p:cNvGrpSpPr/>
          <p:nvPr/>
        </p:nvGrpSpPr>
        <p:grpSpPr>
          <a:xfrm>
            <a:off x="364281" y="1804792"/>
            <a:ext cx="5445023" cy="3263504"/>
            <a:chOff x="266702" y="1493623"/>
            <a:chExt cx="4253004" cy="2371614"/>
          </a:xfrm>
        </p:grpSpPr>
        <p:sp>
          <p:nvSpPr>
            <p:cNvPr id="12" name="Rectangle 31">
              <a:extLst>
                <a:ext uri="{FF2B5EF4-FFF2-40B4-BE49-F238E27FC236}">
                  <a16:creationId xmlns:a16="http://schemas.microsoft.com/office/drawing/2014/main" id="{F6019C9D-444A-420B-81AE-357867F0C24D}"/>
                </a:ext>
              </a:extLst>
            </p:cNvPr>
            <p:cNvSpPr/>
            <p:nvPr/>
          </p:nvSpPr>
          <p:spPr>
            <a:xfrm>
              <a:off x="266702" y="2556061"/>
              <a:ext cx="4253004" cy="1309176"/>
            </a:xfrm>
            <a:prstGeom prst="rect">
              <a:avLst/>
            </a:prstGeom>
            <a:solidFill>
              <a:srgbClr val="E7E6E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Light"/>
                </a:rPr>
                <a:t> </a:t>
              </a:r>
            </a:p>
          </p:txBody>
        </p:sp>
        <p:sp>
          <p:nvSpPr>
            <p:cNvPr id="13" name="TextBox 41">
              <a:extLst>
                <a:ext uri="{FF2B5EF4-FFF2-40B4-BE49-F238E27FC236}">
                  <a16:creationId xmlns:a16="http://schemas.microsoft.com/office/drawing/2014/main" id="{8F6C195D-12E2-4582-9344-A14B89C93811}"/>
                </a:ext>
              </a:extLst>
            </p:cNvPr>
            <p:cNvSpPr txBox="1"/>
            <p:nvPr/>
          </p:nvSpPr>
          <p:spPr>
            <a:xfrm rot="16200000">
              <a:off x="219248" y="2626500"/>
              <a:ext cx="714029" cy="619120"/>
            </a:xfrm>
            <a:prstGeom prst="rect">
              <a:avLst/>
            </a:prstGeom>
            <a:solidFill>
              <a:srgbClr val="E83650"/>
            </a:solidFill>
            <a:ln w="6350">
              <a:noFill/>
              <a:prstDash val="dash"/>
            </a:ln>
          </p:spPr>
          <p:txBody>
            <a:bodyPr wrap="square" lIns="0" tIns="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alibri Light"/>
              </a:endParaRPr>
            </a:p>
          </p:txBody>
        </p:sp>
        <p:grpSp>
          <p:nvGrpSpPr>
            <p:cNvPr id="14" name="Group 47">
              <a:extLst>
                <a:ext uri="{FF2B5EF4-FFF2-40B4-BE49-F238E27FC236}">
                  <a16:creationId xmlns:a16="http://schemas.microsoft.com/office/drawing/2014/main" id="{7FF0E042-1A02-4A19-B7ED-2FAD0EF146B5}"/>
                </a:ext>
              </a:extLst>
            </p:cNvPr>
            <p:cNvGrpSpPr/>
            <p:nvPr/>
          </p:nvGrpSpPr>
          <p:grpSpPr>
            <a:xfrm>
              <a:off x="2020950" y="1493623"/>
              <a:ext cx="1425979" cy="535330"/>
              <a:chOff x="2182719" y="1618671"/>
              <a:chExt cx="2665308" cy="822081"/>
            </a:xfrm>
            <a:solidFill>
              <a:schemeClr val="accent1">
                <a:lumMod val="20000"/>
                <a:lumOff val="80000"/>
              </a:schemeClr>
            </a:solidFill>
          </p:grpSpPr>
          <p:sp>
            <p:nvSpPr>
              <p:cNvPr id="15" name="Rounded Rectangle 11">
                <a:extLst>
                  <a:ext uri="{FF2B5EF4-FFF2-40B4-BE49-F238E27FC236}">
                    <a16:creationId xmlns:a16="http://schemas.microsoft.com/office/drawing/2014/main" id="{0690289B-5D4D-441F-A0EF-3BAC36DC10C8}"/>
                  </a:ext>
                </a:extLst>
              </p:cNvPr>
              <p:cNvSpPr/>
              <p:nvPr/>
            </p:nvSpPr>
            <p:spPr>
              <a:xfrm>
                <a:off x="2182719" y="1618671"/>
                <a:ext cx="2665308" cy="822081"/>
              </a:xfrm>
              <a:prstGeom prst="roundRect">
                <a:avLst/>
              </a:prstGeom>
              <a:grpFill/>
              <a:ln w="1905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Light"/>
                </a:endParaRPr>
              </a:p>
            </p:txBody>
          </p:sp>
          <p:sp>
            <p:nvSpPr>
              <p:cNvPr id="26" name="TextBox 58">
                <a:extLst>
                  <a:ext uri="{FF2B5EF4-FFF2-40B4-BE49-F238E27FC236}">
                    <a16:creationId xmlns:a16="http://schemas.microsoft.com/office/drawing/2014/main" id="{74EEF650-2BEE-46C6-8F3A-0C1809C533A1}"/>
                  </a:ext>
                </a:extLst>
              </p:cNvPr>
              <p:cNvSpPr txBox="1"/>
              <p:nvPr/>
            </p:nvSpPr>
            <p:spPr>
              <a:xfrm>
                <a:off x="2293794" y="1794780"/>
                <a:ext cx="2443157" cy="480857"/>
              </a:xfrm>
              <a:prstGeom prst="rect">
                <a:avLst/>
              </a:prstGeom>
              <a:noFill/>
              <a:ln w="6350">
                <a:noFill/>
                <a:prstDash val="dash"/>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a:ln>
                      <a:noFill/>
                    </a:ln>
                    <a:solidFill>
                      <a:prstClr val="black"/>
                    </a:solidFill>
                    <a:effectLst/>
                    <a:uLnTx/>
                    <a:uFillTx/>
                    <a:latin typeface="Agency FB" panose="020B0503020202020204" pitchFamily="34" charset="0"/>
                  </a:rPr>
                  <a:t>Resoluciones 138 y 226 de 2018 Y Res. 831 de 2019 </a:t>
                </a:r>
                <a:endParaRPr kumimoji="0" lang="en-US" sz="1400" b="0" i="0" u="none" strike="noStrike" kern="0" cap="none" spc="0" normalizeH="0" baseline="0" noProof="0" dirty="0">
                  <a:ln>
                    <a:noFill/>
                  </a:ln>
                  <a:solidFill>
                    <a:prstClr val="black"/>
                  </a:solidFill>
                  <a:effectLst/>
                  <a:uLnTx/>
                  <a:uFillTx/>
                  <a:latin typeface="Agency FB" panose="020B0503020202020204" pitchFamily="34" charset="0"/>
                </a:endParaRPr>
              </a:p>
            </p:txBody>
          </p:sp>
        </p:grpSp>
        <p:sp>
          <p:nvSpPr>
            <p:cNvPr id="28" name="Rounded Rectangle 197">
              <a:extLst>
                <a:ext uri="{FF2B5EF4-FFF2-40B4-BE49-F238E27FC236}">
                  <a16:creationId xmlns:a16="http://schemas.microsoft.com/office/drawing/2014/main" id="{66634B91-203B-4671-8DB7-F751CCE148CB}"/>
                </a:ext>
              </a:extLst>
            </p:cNvPr>
            <p:cNvSpPr/>
            <p:nvPr/>
          </p:nvSpPr>
          <p:spPr>
            <a:xfrm>
              <a:off x="974646" y="2712886"/>
              <a:ext cx="1669703" cy="476910"/>
            </a:xfrm>
            <a:prstGeom prst="roundRect">
              <a:avLst/>
            </a:prstGeom>
            <a:solidFill>
              <a:sysClr val="window" lastClr="FFFFFF"/>
            </a:solidFill>
            <a:ln w="19050" cap="flat" cmpd="sng" algn="ctr">
              <a:solidFill>
                <a:srgbClr val="E836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Light"/>
              </a:endParaRPr>
            </a:p>
          </p:txBody>
        </p:sp>
        <p:sp>
          <p:nvSpPr>
            <p:cNvPr id="30" name="TextBox 72">
              <a:extLst>
                <a:ext uri="{FF2B5EF4-FFF2-40B4-BE49-F238E27FC236}">
                  <a16:creationId xmlns:a16="http://schemas.microsoft.com/office/drawing/2014/main" id="{285F1BCA-FE6B-46DE-869A-E4283303D04C}"/>
                </a:ext>
              </a:extLst>
            </p:cNvPr>
            <p:cNvSpPr txBox="1"/>
            <p:nvPr/>
          </p:nvSpPr>
          <p:spPr>
            <a:xfrm>
              <a:off x="962402" y="2790167"/>
              <a:ext cx="1669747" cy="313129"/>
            </a:xfrm>
            <a:prstGeom prst="rect">
              <a:avLst/>
            </a:prstGeom>
            <a:noFill/>
            <a:ln w="6350">
              <a:noFill/>
              <a:prstDash val="dash"/>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prstClr val="black"/>
                  </a:solidFill>
                  <a:effectLst/>
                  <a:uLnTx/>
                  <a:uFillTx/>
                  <a:latin typeface="Agency FB" panose="020B0503020202020204" pitchFamily="34" charset="0"/>
                </a:rPr>
                <a:t>Creación de la Procuraduría Delegada.</a:t>
              </a:r>
            </a:p>
          </p:txBody>
        </p:sp>
        <p:cxnSp>
          <p:nvCxnSpPr>
            <p:cNvPr id="52" name="Straight Connector 88">
              <a:extLst>
                <a:ext uri="{FF2B5EF4-FFF2-40B4-BE49-F238E27FC236}">
                  <a16:creationId xmlns:a16="http://schemas.microsoft.com/office/drawing/2014/main" id="{A8C7AA94-FFD5-4F5E-85D8-262346D11438}"/>
                </a:ext>
              </a:extLst>
            </p:cNvPr>
            <p:cNvCxnSpPr/>
            <p:nvPr/>
          </p:nvCxnSpPr>
          <p:spPr>
            <a:xfrm>
              <a:off x="2733940" y="2056936"/>
              <a:ext cx="0" cy="314396"/>
            </a:xfrm>
            <a:prstGeom prst="line">
              <a:avLst/>
            </a:prstGeom>
            <a:noFill/>
            <a:ln w="12700" cap="flat" cmpd="sng" algn="ctr">
              <a:solidFill>
                <a:schemeClr val="tx1"/>
              </a:solidFill>
              <a:prstDash val="solid"/>
              <a:miter lim="800000"/>
              <a:headEnd type="oval" w="med" len="med"/>
              <a:tailEnd type="oval" w="med" len="med"/>
            </a:ln>
            <a:effectLst/>
          </p:spPr>
        </p:cxnSp>
        <p:cxnSp>
          <p:nvCxnSpPr>
            <p:cNvPr id="53" name="Straight Connector 89">
              <a:extLst>
                <a:ext uri="{FF2B5EF4-FFF2-40B4-BE49-F238E27FC236}">
                  <a16:creationId xmlns:a16="http://schemas.microsoft.com/office/drawing/2014/main" id="{F82BF005-2A58-4755-80C6-346FB6D28386}"/>
                </a:ext>
              </a:extLst>
            </p:cNvPr>
            <p:cNvCxnSpPr/>
            <p:nvPr/>
          </p:nvCxnSpPr>
          <p:spPr>
            <a:xfrm>
              <a:off x="1750451" y="2371332"/>
              <a:ext cx="0" cy="314396"/>
            </a:xfrm>
            <a:prstGeom prst="line">
              <a:avLst/>
            </a:prstGeom>
            <a:noFill/>
            <a:ln w="12700" cap="flat" cmpd="sng" algn="ctr">
              <a:solidFill>
                <a:schemeClr val="tx1"/>
              </a:solidFill>
              <a:prstDash val="solid"/>
              <a:miter lim="800000"/>
              <a:tailEnd type="oval"/>
            </a:ln>
            <a:effectLst/>
          </p:spPr>
        </p:cxnSp>
        <p:cxnSp>
          <p:nvCxnSpPr>
            <p:cNvPr id="54" name="Straight Connector 90">
              <a:extLst>
                <a:ext uri="{FF2B5EF4-FFF2-40B4-BE49-F238E27FC236}">
                  <a16:creationId xmlns:a16="http://schemas.microsoft.com/office/drawing/2014/main" id="{4C4FD137-68E9-423B-A073-9F9EC9E2F21F}"/>
                </a:ext>
              </a:extLst>
            </p:cNvPr>
            <p:cNvCxnSpPr/>
            <p:nvPr/>
          </p:nvCxnSpPr>
          <p:spPr>
            <a:xfrm>
              <a:off x="3654768" y="2371332"/>
              <a:ext cx="0" cy="314396"/>
            </a:xfrm>
            <a:prstGeom prst="line">
              <a:avLst/>
            </a:prstGeom>
            <a:noFill/>
            <a:ln w="12700" cap="flat" cmpd="sng" algn="ctr">
              <a:solidFill>
                <a:schemeClr val="tx1"/>
              </a:solidFill>
              <a:prstDash val="solid"/>
              <a:miter lim="800000"/>
              <a:tailEnd type="oval"/>
            </a:ln>
            <a:effectLst/>
          </p:spPr>
        </p:cxnSp>
        <p:cxnSp>
          <p:nvCxnSpPr>
            <p:cNvPr id="55" name="Straight Connector 91">
              <a:extLst>
                <a:ext uri="{FF2B5EF4-FFF2-40B4-BE49-F238E27FC236}">
                  <a16:creationId xmlns:a16="http://schemas.microsoft.com/office/drawing/2014/main" id="{88FDC1F8-9701-40FA-B694-354D14EF92A9}"/>
                </a:ext>
              </a:extLst>
            </p:cNvPr>
            <p:cNvCxnSpPr/>
            <p:nvPr/>
          </p:nvCxnSpPr>
          <p:spPr>
            <a:xfrm>
              <a:off x="1747126" y="2371332"/>
              <a:ext cx="1907641" cy="0"/>
            </a:xfrm>
            <a:prstGeom prst="line">
              <a:avLst/>
            </a:prstGeom>
            <a:noFill/>
            <a:ln w="12700" cap="flat" cmpd="sng" algn="ctr">
              <a:solidFill>
                <a:schemeClr val="tx1"/>
              </a:solidFill>
              <a:prstDash val="solid"/>
              <a:miter lim="800000"/>
            </a:ln>
            <a:effectLst/>
          </p:spPr>
        </p:cxnSp>
        <p:sp>
          <p:nvSpPr>
            <p:cNvPr id="40" name="Rounded Rectangle 211">
              <a:extLst>
                <a:ext uri="{FF2B5EF4-FFF2-40B4-BE49-F238E27FC236}">
                  <a16:creationId xmlns:a16="http://schemas.microsoft.com/office/drawing/2014/main" id="{6F2ADF71-6F6B-4825-9975-78502DAFA74F}"/>
                </a:ext>
              </a:extLst>
            </p:cNvPr>
            <p:cNvSpPr/>
            <p:nvPr/>
          </p:nvSpPr>
          <p:spPr>
            <a:xfrm>
              <a:off x="2837152" y="2709982"/>
              <a:ext cx="1643782" cy="476910"/>
            </a:xfrm>
            <a:prstGeom prst="roundRect">
              <a:avLst/>
            </a:prstGeom>
            <a:solidFill>
              <a:sysClr val="window" lastClr="FFFFFF"/>
            </a:solidFill>
            <a:ln w="19050" cap="flat" cmpd="sng" algn="ctr">
              <a:solidFill>
                <a:srgbClr val="E836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Light"/>
              </a:endParaRPr>
            </a:p>
          </p:txBody>
        </p:sp>
        <p:sp>
          <p:nvSpPr>
            <p:cNvPr id="64" name="TextBox 72">
              <a:extLst>
                <a:ext uri="{FF2B5EF4-FFF2-40B4-BE49-F238E27FC236}">
                  <a16:creationId xmlns:a16="http://schemas.microsoft.com/office/drawing/2014/main" id="{285F1BCA-FE6B-46DE-869A-E4283303D04C}"/>
                </a:ext>
              </a:extLst>
            </p:cNvPr>
            <p:cNvSpPr txBox="1"/>
            <p:nvPr/>
          </p:nvSpPr>
          <p:spPr>
            <a:xfrm>
              <a:off x="2822384" y="2764742"/>
              <a:ext cx="1669747" cy="313129"/>
            </a:xfrm>
            <a:prstGeom prst="rect">
              <a:avLst/>
            </a:prstGeom>
            <a:noFill/>
            <a:ln w="6350">
              <a:noFill/>
              <a:prstDash val="dash"/>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prstClr val="black"/>
                  </a:solidFill>
                  <a:effectLst/>
                  <a:uLnTx/>
                  <a:uFillTx/>
                  <a:latin typeface="Agency FB" panose="020B0503020202020204" pitchFamily="34" charset="0"/>
                </a:rPr>
                <a:t>Funciones preventivas y disciplinarias en transparencia </a:t>
              </a:r>
            </a:p>
          </p:txBody>
        </p:sp>
      </p:grpSp>
      <p:sp>
        <p:nvSpPr>
          <p:cNvPr id="57" name="Rectangle 75">
            <a:extLst>
              <a:ext uri="{FF2B5EF4-FFF2-40B4-BE49-F238E27FC236}">
                <a16:creationId xmlns:a16="http://schemas.microsoft.com/office/drawing/2014/main" id="{1D036292-56CE-4991-A9B3-50D0C2B756F8}"/>
              </a:ext>
            </a:extLst>
          </p:cNvPr>
          <p:cNvSpPr/>
          <p:nvPr>
            <p:custDataLst>
              <p:tags r:id="rId1"/>
            </p:custDataLst>
          </p:nvPr>
        </p:nvSpPr>
        <p:spPr>
          <a:xfrm>
            <a:off x="8157515" y="2000019"/>
            <a:ext cx="1578927"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a:rPr>
              <a:t>01</a:t>
            </a:r>
          </a:p>
        </p:txBody>
      </p:sp>
      <p:sp>
        <p:nvSpPr>
          <p:cNvPr id="65" name="Rectangle 31">
            <a:extLst>
              <a:ext uri="{FF2B5EF4-FFF2-40B4-BE49-F238E27FC236}">
                <a16:creationId xmlns:a16="http://schemas.microsoft.com/office/drawing/2014/main" id="{F6019C9D-444A-420B-81AE-357867F0C24D}"/>
              </a:ext>
            </a:extLst>
          </p:cNvPr>
          <p:cNvSpPr/>
          <p:nvPr/>
        </p:nvSpPr>
        <p:spPr>
          <a:xfrm>
            <a:off x="6272727" y="3266779"/>
            <a:ext cx="5348501" cy="1803116"/>
          </a:xfrm>
          <a:prstGeom prst="rect">
            <a:avLst/>
          </a:prstGeom>
          <a:solidFill>
            <a:srgbClr val="E7E6E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Light"/>
              </a:rPr>
              <a:t> </a:t>
            </a:r>
          </a:p>
        </p:txBody>
      </p:sp>
      <p:grpSp>
        <p:nvGrpSpPr>
          <p:cNvPr id="67" name="Group 47">
            <a:extLst>
              <a:ext uri="{FF2B5EF4-FFF2-40B4-BE49-F238E27FC236}">
                <a16:creationId xmlns:a16="http://schemas.microsoft.com/office/drawing/2014/main" id="{7FF0E042-1A02-4A19-B7ED-2FAD0EF146B5}"/>
              </a:ext>
            </a:extLst>
          </p:cNvPr>
          <p:cNvGrpSpPr/>
          <p:nvPr/>
        </p:nvGrpSpPr>
        <p:grpSpPr>
          <a:xfrm>
            <a:off x="7937662" y="1689842"/>
            <a:ext cx="1835725" cy="725910"/>
            <a:chOff x="2182718" y="1618671"/>
            <a:chExt cx="2722639" cy="822081"/>
          </a:xfrm>
          <a:solidFill>
            <a:schemeClr val="accent1">
              <a:lumMod val="20000"/>
              <a:lumOff val="80000"/>
            </a:schemeClr>
          </a:solidFill>
        </p:grpSpPr>
        <p:sp>
          <p:nvSpPr>
            <p:cNvPr id="68" name="Rounded Rectangle 11">
              <a:extLst>
                <a:ext uri="{FF2B5EF4-FFF2-40B4-BE49-F238E27FC236}">
                  <a16:creationId xmlns:a16="http://schemas.microsoft.com/office/drawing/2014/main" id="{0690289B-5D4D-441F-A0EF-3BAC36DC10C8}"/>
                </a:ext>
              </a:extLst>
            </p:cNvPr>
            <p:cNvSpPr/>
            <p:nvPr/>
          </p:nvSpPr>
          <p:spPr>
            <a:xfrm>
              <a:off x="2182718" y="1618671"/>
              <a:ext cx="2665308" cy="822081"/>
            </a:xfrm>
            <a:prstGeom prst="roundRect">
              <a:avLst/>
            </a:prstGeom>
            <a:grpFill/>
            <a:ln w="1905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Light"/>
              </a:endParaRPr>
            </a:p>
          </p:txBody>
        </p:sp>
        <p:sp>
          <p:nvSpPr>
            <p:cNvPr id="69" name="TextBox 58">
              <a:extLst>
                <a:ext uri="{FF2B5EF4-FFF2-40B4-BE49-F238E27FC236}">
                  <a16:creationId xmlns:a16="http://schemas.microsoft.com/office/drawing/2014/main" id="{74EEF650-2BEE-46C6-8F3A-0C1809C533A1}"/>
                </a:ext>
              </a:extLst>
            </p:cNvPr>
            <p:cNvSpPr txBox="1"/>
            <p:nvPr/>
          </p:nvSpPr>
          <p:spPr>
            <a:xfrm>
              <a:off x="2351123" y="1764777"/>
              <a:ext cx="2554234" cy="487972"/>
            </a:xfrm>
            <a:prstGeom prst="rect">
              <a:avLst/>
            </a:prstGeom>
            <a:noFill/>
            <a:ln w="6350">
              <a:noFill/>
              <a:prstDash val="dash"/>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a:ln>
                    <a:noFill/>
                  </a:ln>
                  <a:solidFill>
                    <a:prstClr val="black"/>
                  </a:solidFill>
                  <a:effectLst/>
                  <a:uLnTx/>
                  <a:uFillTx/>
                  <a:latin typeface="Agency FB" panose="020B0503020202020204" pitchFamily="34" charset="0"/>
                </a:rPr>
                <a:t>DIRECTIVA 015 DE 2018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a:ln>
                    <a:noFill/>
                  </a:ln>
                  <a:solidFill>
                    <a:prstClr val="black"/>
                  </a:solidFill>
                  <a:effectLst/>
                  <a:uLnTx/>
                  <a:uFillTx/>
                  <a:latin typeface="Agency FB" panose="020B0503020202020204" pitchFamily="34" charset="0"/>
                </a:rPr>
                <a:t>(PGN)</a:t>
              </a:r>
              <a:endParaRPr kumimoji="0" lang="en-US" sz="1400" b="0" i="0" u="none" strike="noStrike" kern="0" cap="none" spc="0" normalizeH="0" baseline="0" noProof="0" dirty="0">
                <a:ln>
                  <a:noFill/>
                </a:ln>
                <a:solidFill>
                  <a:prstClr val="black"/>
                </a:solidFill>
                <a:effectLst/>
                <a:uLnTx/>
                <a:uFillTx/>
                <a:latin typeface="Agency FB" panose="020B0503020202020204" pitchFamily="34" charset="0"/>
              </a:endParaRPr>
            </a:p>
          </p:txBody>
        </p:sp>
      </p:grpSp>
      <p:sp>
        <p:nvSpPr>
          <p:cNvPr id="70" name="Rounded Rectangle 197">
            <a:extLst>
              <a:ext uri="{FF2B5EF4-FFF2-40B4-BE49-F238E27FC236}">
                <a16:creationId xmlns:a16="http://schemas.microsoft.com/office/drawing/2014/main" id="{66634B91-203B-4671-8DB7-F751CCE148CB}"/>
              </a:ext>
            </a:extLst>
          </p:cNvPr>
          <p:cNvSpPr/>
          <p:nvPr/>
        </p:nvSpPr>
        <p:spPr>
          <a:xfrm>
            <a:off x="6619072" y="3343169"/>
            <a:ext cx="2104220" cy="646692"/>
          </a:xfrm>
          <a:prstGeom prst="roundRect">
            <a:avLst/>
          </a:prstGeom>
          <a:solidFill>
            <a:sysClr val="window" lastClr="FFFFFF"/>
          </a:solidFill>
          <a:ln w="19050" cap="flat" cmpd="sng" algn="ctr">
            <a:solidFill>
              <a:srgbClr val="E836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Light"/>
            </a:endParaRPr>
          </a:p>
        </p:txBody>
      </p:sp>
      <p:sp>
        <p:nvSpPr>
          <p:cNvPr id="71" name="TextBox 72">
            <a:extLst>
              <a:ext uri="{FF2B5EF4-FFF2-40B4-BE49-F238E27FC236}">
                <a16:creationId xmlns:a16="http://schemas.microsoft.com/office/drawing/2014/main" id="{285F1BCA-FE6B-46DE-869A-E4283303D04C}"/>
              </a:ext>
            </a:extLst>
          </p:cNvPr>
          <p:cNvSpPr txBox="1"/>
          <p:nvPr/>
        </p:nvSpPr>
        <p:spPr>
          <a:xfrm>
            <a:off x="6612513" y="3419059"/>
            <a:ext cx="2104275" cy="430887"/>
          </a:xfrm>
          <a:prstGeom prst="rect">
            <a:avLst/>
          </a:prstGeom>
          <a:noFill/>
          <a:ln w="6350">
            <a:noFill/>
            <a:prstDash val="dash"/>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prstClr val="black"/>
                </a:solidFill>
                <a:effectLst/>
                <a:uLnTx/>
                <a:uFillTx/>
                <a:latin typeface="Agency FB" panose="020B0503020202020204" pitchFamily="34" charset="0"/>
              </a:rPr>
              <a:t>INDICE 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prstClr val="black"/>
                </a:solidFill>
                <a:effectLst/>
                <a:uLnTx/>
                <a:uFillTx/>
                <a:latin typeface="Agency FB" panose="020B0503020202020204" pitchFamily="34" charset="0"/>
              </a:rPr>
              <a:t>TRANSPARENCIA - lTA-</a:t>
            </a:r>
          </a:p>
        </p:txBody>
      </p:sp>
      <p:sp>
        <p:nvSpPr>
          <p:cNvPr id="72" name="Rounded Rectangle 211">
            <a:extLst>
              <a:ext uri="{FF2B5EF4-FFF2-40B4-BE49-F238E27FC236}">
                <a16:creationId xmlns:a16="http://schemas.microsoft.com/office/drawing/2014/main" id="{6F2ADF71-6F6B-4825-9975-78502DAFA74F}"/>
              </a:ext>
            </a:extLst>
          </p:cNvPr>
          <p:cNvSpPr/>
          <p:nvPr/>
        </p:nvSpPr>
        <p:spPr>
          <a:xfrm>
            <a:off x="8964950" y="3322448"/>
            <a:ext cx="2071553" cy="646692"/>
          </a:xfrm>
          <a:prstGeom prst="roundRect">
            <a:avLst/>
          </a:prstGeom>
          <a:solidFill>
            <a:sysClr val="window" lastClr="FFFFFF"/>
          </a:solidFill>
          <a:ln w="19050" cap="flat" cmpd="sng" algn="ctr">
            <a:solidFill>
              <a:srgbClr val="E836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Light"/>
            </a:endParaRPr>
          </a:p>
        </p:txBody>
      </p:sp>
      <p:cxnSp>
        <p:nvCxnSpPr>
          <p:cNvPr id="73" name="Straight Connector 88">
            <a:extLst>
              <a:ext uri="{FF2B5EF4-FFF2-40B4-BE49-F238E27FC236}">
                <a16:creationId xmlns:a16="http://schemas.microsoft.com/office/drawing/2014/main" id="{A8C7AA94-FFD5-4F5E-85D8-262346D11438}"/>
              </a:ext>
            </a:extLst>
          </p:cNvPr>
          <p:cNvCxnSpPr>
            <a:cxnSpLocks/>
          </p:cNvCxnSpPr>
          <p:nvPr/>
        </p:nvCxnSpPr>
        <p:spPr>
          <a:xfrm>
            <a:off x="8836198" y="2453697"/>
            <a:ext cx="0" cy="426323"/>
          </a:xfrm>
          <a:prstGeom prst="line">
            <a:avLst/>
          </a:prstGeom>
          <a:noFill/>
          <a:ln w="12700" cap="flat" cmpd="sng" algn="ctr">
            <a:solidFill>
              <a:schemeClr val="tx1"/>
            </a:solidFill>
            <a:prstDash val="solid"/>
            <a:miter lim="800000"/>
            <a:headEnd type="oval" w="med" len="med"/>
            <a:tailEnd type="oval" w="med" len="med"/>
          </a:ln>
          <a:effectLst/>
        </p:spPr>
      </p:cxnSp>
      <p:cxnSp>
        <p:nvCxnSpPr>
          <p:cNvPr id="74" name="Straight Connector 89">
            <a:extLst>
              <a:ext uri="{FF2B5EF4-FFF2-40B4-BE49-F238E27FC236}">
                <a16:creationId xmlns:a16="http://schemas.microsoft.com/office/drawing/2014/main" id="{F82BF005-2A58-4755-80C6-346FB6D28386}"/>
              </a:ext>
            </a:extLst>
          </p:cNvPr>
          <p:cNvCxnSpPr>
            <a:cxnSpLocks/>
          </p:cNvCxnSpPr>
          <p:nvPr/>
        </p:nvCxnSpPr>
        <p:spPr>
          <a:xfrm>
            <a:off x="7596769" y="2880020"/>
            <a:ext cx="0" cy="426323"/>
          </a:xfrm>
          <a:prstGeom prst="line">
            <a:avLst/>
          </a:prstGeom>
          <a:noFill/>
          <a:ln w="12700" cap="flat" cmpd="sng" algn="ctr">
            <a:solidFill>
              <a:schemeClr val="tx1"/>
            </a:solidFill>
            <a:prstDash val="solid"/>
            <a:miter lim="800000"/>
            <a:tailEnd type="oval"/>
          </a:ln>
          <a:effectLst/>
        </p:spPr>
      </p:cxnSp>
      <p:cxnSp>
        <p:nvCxnSpPr>
          <p:cNvPr id="75" name="Straight Connector 90">
            <a:extLst>
              <a:ext uri="{FF2B5EF4-FFF2-40B4-BE49-F238E27FC236}">
                <a16:creationId xmlns:a16="http://schemas.microsoft.com/office/drawing/2014/main" id="{4C4FD137-68E9-423B-A073-9F9EC9E2F21F}"/>
              </a:ext>
            </a:extLst>
          </p:cNvPr>
          <p:cNvCxnSpPr>
            <a:cxnSpLocks/>
          </p:cNvCxnSpPr>
          <p:nvPr/>
        </p:nvCxnSpPr>
        <p:spPr>
          <a:xfrm>
            <a:off x="10171677" y="2880020"/>
            <a:ext cx="0" cy="426323"/>
          </a:xfrm>
          <a:prstGeom prst="line">
            <a:avLst/>
          </a:prstGeom>
          <a:noFill/>
          <a:ln w="12700" cap="flat" cmpd="sng" algn="ctr">
            <a:solidFill>
              <a:schemeClr val="tx1"/>
            </a:solidFill>
            <a:prstDash val="solid"/>
            <a:miter lim="800000"/>
            <a:tailEnd type="oval"/>
          </a:ln>
          <a:effectLst/>
        </p:spPr>
      </p:cxnSp>
      <p:cxnSp>
        <p:nvCxnSpPr>
          <p:cNvPr id="76" name="Straight Connector 91">
            <a:extLst>
              <a:ext uri="{FF2B5EF4-FFF2-40B4-BE49-F238E27FC236}">
                <a16:creationId xmlns:a16="http://schemas.microsoft.com/office/drawing/2014/main" id="{88FDC1F8-9701-40FA-B694-354D14EF92A9}"/>
              </a:ext>
            </a:extLst>
          </p:cNvPr>
          <p:cNvCxnSpPr>
            <a:cxnSpLocks/>
          </p:cNvCxnSpPr>
          <p:nvPr/>
        </p:nvCxnSpPr>
        <p:spPr>
          <a:xfrm>
            <a:off x="7592579" y="2880020"/>
            <a:ext cx="2599708" cy="0"/>
          </a:xfrm>
          <a:prstGeom prst="line">
            <a:avLst/>
          </a:prstGeom>
          <a:noFill/>
          <a:ln w="12700" cap="flat" cmpd="sng" algn="ctr">
            <a:solidFill>
              <a:schemeClr val="tx1"/>
            </a:solidFill>
            <a:prstDash val="solid"/>
            <a:miter lim="800000"/>
          </a:ln>
          <a:effectLst/>
        </p:spPr>
      </p:cxnSp>
      <p:sp>
        <p:nvSpPr>
          <p:cNvPr id="66" name="TextBox 41">
            <a:extLst>
              <a:ext uri="{FF2B5EF4-FFF2-40B4-BE49-F238E27FC236}">
                <a16:creationId xmlns:a16="http://schemas.microsoft.com/office/drawing/2014/main" id="{8F6C195D-12E2-4582-9344-A14B89C93811}"/>
              </a:ext>
            </a:extLst>
          </p:cNvPr>
          <p:cNvSpPr txBox="1"/>
          <p:nvPr/>
        </p:nvSpPr>
        <p:spPr>
          <a:xfrm rot="16200000">
            <a:off x="10741926" y="4194013"/>
            <a:ext cx="976491" cy="772073"/>
          </a:xfrm>
          <a:prstGeom prst="rect">
            <a:avLst/>
          </a:prstGeom>
          <a:solidFill>
            <a:srgbClr val="E83650"/>
          </a:solidFill>
          <a:ln w="6350">
            <a:noFill/>
            <a:prstDash val="dash"/>
          </a:ln>
        </p:spPr>
        <p:txBody>
          <a:bodyPr wrap="square" lIns="0" tIns="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alibri Light"/>
            </a:endParaRPr>
          </a:p>
        </p:txBody>
      </p:sp>
      <p:sp>
        <p:nvSpPr>
          <p:cNvPr id="80" name="TextBox 72">
            <a:extLst>
              <a:ext uri="{FF2B5EF4-FFF2-40B4-BE49-F238E27FC236}">
                <a16:creationId xmlns:a16="http://schemas.microsoft.com/office/drawing/2014/main" id="{285F1BCA-FE6B-46DE-869A-E4283303D04C}"/>
              </a:ext>
            </a:extLst>
          </p:cNvPr>
          <p:cNvSpPr txBox="1"/>
          <p:nvPr/>
        </p:nvSpPr>
        <p:spPr>
          <a:xfrm>
            <a:off x="8989567" y="3443355"/>
            <a:ext cx="2104275" cy="430887"/>
          </a:xfrm>
          <a:prstGeom prst="rect">
            <a:avLst/>
          </a:prstGeom>
          <a:noFill/>
          <a:ln w="6350">
            <a:noFill/>
            <a:prstDash val="dash"/>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prstClr val="black"/>
                </a:solidFill>
                <a:effectLst/>
                <a:uLnTx/>
                <a:uFillTx/>
                <a:latin typeface="Agency FB" panose="020B0503020202020204" pitchFamily="34" charset="0"/>
              </a:rPr>
              <a:t>Obligatorio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prstClr val="black"/>
                </a:solidFill>
                <a:effectLst/>
                <a:uLnTx/>
                <a:uFillTx/>
                <a:latin typeface="Agency FB" panose="020B0503020202020204" pitchFamily="34" charset="0"/>
              </a:rPr>
              <a:t>diligenciamiento</a:t>
            </a:r>
          </a:p>
        </p:txBody>
      </p:sp>
      <p:sp>
        <p:nvSpPr>
          <p:cNvPr id="44" name="Freeform 6">
            <a:extLst>
              <a:ext uri="{FF2B5EF4-FFF2-40B4-BE49-F238E27FC236}">
                <a16:creationId xmlns:a16="http://schemas.microsoft.com/office/drawing/2014/main" id="{8CD87CD9-AEDF-4293-9AF7-0FA56D023092}"/>
              </a:ext>
            </a:extLst>
          </p:cNvPr>
          <p:cNvSpPr>
            <a:spLocks noEditPoints="1"/>
          </p:cNvSpPr>
          <p:nvPr/>
        </p:nvSpPr>
        <p:spPr bwMode="auto">
          <a:xfrm>
            <a:off x="10982235" y="4374349"/>
            <a:ext cx="495872" cy="500854"/>
          </a:xfrm>
          <a:custGeom>
            <a:avLst/>
            <a:gdLst>
              <a:gd name="T0" fmla="*/ 52 w 104"/>
              <a:gd name="T1" fmla="*/ 47 h 105"/>
              <a:gd name="T2" fmla="*/ 52 w 104"/>
              <a:gd name="T3" fmla="*/ 58 h 105"/>
              <a:gd name="T4" fmla="*/ 52 w 104"/>
              <a:gd name="T5" fmla="*/ 38 h 105"/>
              <a:gd name="T6" fmla="*/ 52 w 104"/>
              <a:gd name="T7" fmla="*/ 67 h 105"/>
              <a:gd name="T8" fmla="*/ 52 w 104"/>
              <a:gd name="T9" fmla="*/ 38 h 105"/>
              <a:gd name="T10" fmla="*/ 18 w 104"/>
              <a:gd name="T11" fmla="*/ 71 h 105"/>
              <a:gd name="T12" fmla="*/ 12 w 104"/>
              <a:gd name="T13" fmla="*/ 86 h 105"/>
              <a:gd name="T14" fmla="*/ 26 w 104"/>
              <a:gd name="T15" fmla="*/ 93 h 105"/>
              <a:gd name="T16" fmla="*/ 42 w 104"/>
              <a:gd name="T17" fmla="*/ 90 h 105"/>
              <a:gd name="T18" fmla="*/ 47 w 104"/>
              <a:gd name="T19" fmla="*/ 105 h 105"/>
              <a:gd name="T20" fmla="*/ 62 w 104"/>
              <a:gd name="T21" fmla="*/ 100 h 105"/>
              <a:gd name="T22" fmla="*/ 71 w 104"/>
              <a:gd name="T23" fmla="*/ 86 h 105"/>
              <a:gd name="T24" fmla="*/ 85 w 104"/>
              <a:gd name="T25" fmla="*/ 93 h 105"/>
              <a:gd name="T26" fmla="*/ 93 w 104"/>
              <a:gd name="T27" fmla="*/ 79 h 105"/>
              <a:gd name="T28" fmla="*/ 90 w 104"/>
              <a:gd name="T29" fmla="*/ 63 h 105"/>
              <a:gd name="T30" fmla="*/ 104 w 104"/>
              <a:gd name="T31" fmla="*/ 58 h 105"/>
              <a:gd name="T32" fmla="*/ 99 w 104"/>
              <a:gd name="T33" fmla="*/ 42 h 105"/>
              <a:gd name="T34" fmla="*/ 86 w 104"/>
              <a:gd name="T35" fmla="*/ 33 h 105"/>
              <a:gd name="T36" fmla="*/ 93 w 104"/>
              <a:gd name="T37" fmla="*/ 19 h 105"/>
              <a:gd name="T38" fmla="*/ 79 w 104"/>
              <a:gd name="T39" fmla="*/ 12 h 105"/>
              <a:gd name="T40" fmla="*/ 63 w 104"/>
              <a:gd name="T41" fmla="*/ 15 h 105"/>
              <a:gd name="T42" fmla="*/ 57 w 104"/>
              <a:gd name="T43" fmla="*/ 0 h 105"/>
              <a:gd name="T44" fmla="*/ 42 w 104"/>
              <a:gd name="T45" fmla="*/ 5 h 105"/>
              <a:gd name="T46" fmla="*/ 33 w 104"/>
              <a:gd name="T47" fmla="*/ 19 h 105"/>
              <a:gd name="T48" fmla="*/ 19 w 104"/>
              <a:gd name="T49" fmla="*/ 12 h 105"/>
              <a:gd name="T50" fmla="*/ 12 w 104"/>
              <a:gd name="T51" fmla="*/ 26 h 105"/>
              <a:gd name="T52" fmla="*/ 15 w 104"/>
              <a:gd name="T53" fmla="*/ 42 h 105"/>
              <a:gd name="T54" fmla="*/ 0 w 104"/>
              <a:gd name="T55" fmla="*/ 47 h 105"/>
              <a:gd name="T56" fmla="*/ 5 w 104"/>
              <a:gd name="T57" fmla="*/ 62 h 105"/>
              <a:gd name="T58" fmla="*/ 52 w 104"/>
              <a:gd name="T59" fmla="*/ 29 h 105"/>
              <a:gd name="T60" fmla="*/ 52 w 104"/>
              <a:gd name="T61" fmla="*/ 76 h 105"/>
              <a:gd name="T62" fmla="*/ 52 w 104"/>
              <a:gd name="T63" fmla="*/ 2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4" h="105">
                <a:moveTo>
                  <a:pt x="47" y="52"/>
                </a:moveTo>
                <a:cubicBezTo>
                  <a:pt x="47" y="49"/>
                  <a:pt x="49" y="47"/>
                  <a:pt x="52" y="47"/>
                </a:cubicBezTo>
                <a:cubicBezTo>
                  <a:pt x="55" y="47"/>
                  <a:pt x="58" y="49"/>
                  <a:pt x="58" y="52"/>
                </a:cubicBezTo>
                <a:cubicBezTo>
                  <a:pt x="58" y="55"/>
                  <a:pt x="55" y="58"/>
                  <a:pt x="52" y="58"/>
                </a:cubicBezTo>
                <a:cubicBezTo>
                  <a:pt x="49" y="58"/>
                  <a:pt x="47" y="55"/>
                  <a:pt x="47" y="52"/>
                </a:cubicBezTo>
                <a:close/>
                <a:moveTo>
                  <a:pt x="52" y="38"/>
                </a:moveTo>
                <a:cubicBezTo>
                  <a:pt x="44" y="38"/>
                  <a:pt x="38" y="44"/>
                  <a:pt x="38" y="52"/>
                </a:cubicBezTo>
                <a:cubicBezTo>
                  <a:pt x="38" y="60"/>
                  <a:pt x="44" y="67"/>
                  <a:pt x="52" y="67"/>
                </a:cubicBezTo>
                <a:cubicBezTo>
                  <a:pt x="60" y="67"/>
                  <a:pt x="67" y="60"/>
                  <a:pt x="67" y="52"/>
                </a:cubicBezTo>
                <a:cubicBezTo>
                  <a:pt x="67" y="44"/>
                  <a:pt x="60" y="38"/>
                  <a:pt x="52" y="38"/>
                </a:cubicBezTo>
                <a:close/>
                <a:moveTo>
                  <a:pt x="15" y="63"/>
                </a:moveTo>
                <a:cubicBezTo>
                  <a:pt x="16" y="66"/>
                  <a:pt x="17" y="69"/>
                  <a:pt x="18" y="71"/>
                </a:cubicBezTo>
                <a:cubicBezTo>
                  <a:pt x="12" y="79"/>
                  <a:pt x="12" y="79"/>
                  <a:pt x="12" y="79"/>
                </a:cubicBezTo>
                <a:cubicBezTo>
                  <a:pt x="10" y="81"/>
                  <a:pt x="10" y="84"/>
                  <a:pt x="12" y="86"/>
                </a:cubicBezTo>
                <a:cubicBezTo>
                  <a:pt x="19" y="93"/>
                  <a:pt x="19" y="93"/>
                  <a:pt x="19" y="93"/>
                </a:cubicBezTo>
                <a:cubicBezTo>
                  <a:pt x="21" y="95"/>
                  <a:pt x="24" y="95"/>
                  <a:pt x="26" y="93"/>
                </a:cubicBezTo>
                <a:cubicBezTo>
                  <a:pt x="33" y="86"/>
                  <a:pt x="33" y="86"/>
                  <a:pt x="33" y="86"/>
                </a:cubicBezTo>
                <a:cubicBezTo>
                  <a:pt x="36" y="88"/>
                  <a:pt x="39" y="89"/>
                  <a:pt x="42" y="90"/>
                </a:cubicBezTo>
                <a:cubicBezTo>
                  <a:pt x="42" y="100"/>
                  <a:pt x="42" y="100"/>
                  <a:pt x="42" y="100"/>
                </a:cubicBezTo>
                <a:cubicBezTo>
                  <a:pt x="42" y="102"/>
                  <a:pt x="44" y="105"/>
                  <a:pt x="47" y="105"/>
                </a:cubicBezTo>
                <a:cubicBezTo>
                  <a:pt x="57" y="105"/>
                  <a:pt x="57" y="105"/>
                  <a:pt x="57" y="105"/>
                </a:cubicBezTo>
                <a:cubicBezTo>
                  <a:pt x="60" y="105"/>
                  <a:pt x="62" y="102"/>
                  <a:pt x="62" y="100"/>
                </a:cubicBezTo>
                <a:cubicBezTo>
                  <a:pt x="63" y="90"/>
                  <a:pt x="63" y="90"/>
                  <a:pt x="63" y="90"/>
                </a:cubicBezTo>
                <a:cubicBezTo>
                  <a:pt x="66" y="89"/>
                  <a:pt x="69" y="88"/>
                  <a:pt x="71" y="86"/>
                </a:cubicBezTo>
                <a:cubicBezTo>
                  <a:pt x="79" y="93"/>
                  <a:pt x="79" y="93"/>
                  <a:pt x="79" y="93"/>
                </a:cubicBezTo>
                <a:cubicBezTo>
                  <a:pt x="80" y="95"/>
                  <a:pt x="84" y="95"/>
                  <a:pt x="85" y="93"/>
                </a:cubicBezTo>
                <a:cubicBezTo>
                  <a:pt x="93" y="86"/>
                  <a:pt x="93" y="86"/>
                  <a:pt x="93" y="86"/>
                </a:cubicBezTo>
                <a:cubicBezTo>
                  <a:pt x="95" y="84"/>
                  <a:pt x="95" y="81"/>
                  <a:pt x="93" y="79"/>
                </a:cubicBezTo>
                <a:cubicBezTo>
                  <a:pt x="86" y="71"/>
                  <a:pt x="86" y="71"/>
                  <a:pt x="86" y="71"/>
                </a:cubicBezTo>
                <a:cubicBezTo>
                  <a:pt x="88" y="69"/>
                  <a:pt x="89" y="66"/>
                  <a:pt x="90" y="63"/>
                </a:cubicBezTo>
                <a:cubicBezTo>
                  <a:pt x="99" y="62"/>
                  <a:pt x="99" y="62"/>
                  <a:pt x="99" y="62"/>
                </a:cubicBezTo>
                <a:cubicBezTo>
                  <a:pt x="102" y="62"/>
                  <a:pt x="104" y="60"/>
                  <a:pt x="104" y="58"/>
                </a:cubicBezTo>
                <a:cubicBezTo>
                  <a:pt x="104" y="47"/>
                  <a:pt x="104" y="47"/>
                  <a:pt x="104" y="47"/>
                </a:cubicBezTo>
                <a:cubicBezTo>
                  <a:pt x="104" y="45"/>
                  <a:pt x="102" y="42"/>
                  <a:pt x="99" y="42"/>
                </a:cubicBezTo>
                <a:cubicBezTo>
                  <a:pt x="90" y="42"/>
                  <a:pt x="90" y="42"/>
                  <a:pt x="90" y="42"/>
                </a:cubicBezTo>
                <a:cubicBezTo>
                  <a:pt x="89" y="39"/>
                  <a:pt x="88" y="36"/>
                  <a:pt x="86" y="33"/>
                </a:cubicBezTo>
                <a:cubicBezTo>
                  <a:pt x="93" y="26"/>
                  <a:pt x="93" y="26"/>
                  <a:pt x="93" y="26"/>
                </a:cubicBezTo>
                <a:cubicBezTo>
                  <a:pt x="95" y="24"/>
                  <a:pt x="95" y="21"/>
                  <a:pt x="93" y="19"/>
                </a:cubicBezTo>
                <a:cubicBezTo>
                  <a:pt x="85" y="12"/>
                  <a:pt x="85" y="12"/>
                  <a:pt x="85" y="12"/>
                </a:cubicBezTo>
                <a:cubicBezTo>
                  <a:pt x="84" y="10"/>
                  <a:pt x="80" y="10"/>
                  <a:pt x="79" y="12"/>
                </a:cubicBezTo>
                <a:cubicBezTo>
                  <a:pt x="71" y="19"/>
                  <a:pt x="71" y="19"/>
                  <a:pt x="71" y="19"/>
                </a:cubicBezTo>
                <a:cubicBezTo>
                  <a:pt x="69" y="17"/>
                  <a:pt x="66" y="16"/>
                  <a:pt x="63" y="15"/>
                </a:cubicBezTo>
                <a:cubicBezTo>
                  <a:pt x="62" y="5"/>
                  <a:pt x="62" y="5"/>
                  <a:pt x="62" y="5"/>
                </a:cubicBezTo>
                <a:cubicBezTo>
                  <a:pt x="62" y="2"/>
                  <a:pt x="60" y="0"/>
                  <a:pt x="57" y="0"/>
                </a:cubicBezTo>
                <a:cubicBezTo>
                  <a:pt x="47" y="0"/>
                  <a:pt x="47" y="0"/>
                  <a:pt x="47" y="0"/>
                </a:cubicBezTo>
                <a:cubicBezTo>
                  <a:pt x="44" y="0"/>
                  <a:pt x="42" y="2"/>
                  <a:pt x="42" y="5"/>
                </a:cubicBezTo>
                <a:cubicBezTo>
                  <a:pt x="42" y="15"/>
                  <a:pt x="42" y="15"/>
                  <a:pt x="42" y="15"/>
                </a:cubicBezTo>
                <a:cubicBezTo>
                  <a:pt x="39" y="16"/>
                  <a:pt x="36" y="17"/>
                  <a:pt x="33" y="19"/>
                </a:cubicBezTo>
                <a:cubicBezTo>
                  <a:pt x="26" y="12"/>
                  <a:pt x="26" y="12"/>
                  <a:pt x="26" y="12"/>
                </a:cubicBezTo>
                <a:cubicBezTo>
                  <a:pt x="24" y="10"/>
                  <a:pt x="21" y="10"/>
                  <a:pt x="19" y="12"/>
                </a:cubicBezTo>
                <a:cubicBezTo>
                  <a:pt x="12" y="19"/>
                  <a:pt x="12" y="19"/>
                  <a:pt x="12" y="19"/>
                </a:cubicBezTo>
                <a:cubicBezTo>
                  <a:pt x="10" y="21"/>
                  <a:pt x="10" y="24"/>
                  <a:pt x="12" y="26"/>
                </a:cubicBezTo>
                <a:cubicBezTo>
                  <a:pt x="18" y="33"/>
                  <a:pt x="18" y="33"/>
                  <a:pt x="18" y="33"/>
                </a:cubicBezTo>
                <a:cubicBezTo>
                  <a:pt x="17" y="36"/>
                  <a:pt x="16" y="39"/>
                  <a:pt x="15" y="42"/>
                </a:cubicBezTo>
                <a:cubicBezTo>
                  <a:pt x="5" y="42"/>
                  <a:pt x="5" y="42"/>
                  <a:pt x="5" y="42"/>
                </a:cubicBezTo>
                <a:cubicBezTo>
                  <a:pt x="2" y="42"/>
                  <a:pt x="0" y="45"/>
                  <a:pt x="0" y="47"/>
                </a:cubicBezTo>
                <a:cubicBezTo>
                  <a:pt x="0" y="58"/>
                  <a:pt x="0" y="58"/>
                  <a:pt x="0" y="58"/>
                </a:cubicBezTo>
                <a:cubicBezTo>
                  <a:pt x="0" y="60"/>
                  <a:pt x="2" y="62"/>
                  <a:pt x="5" y="62"/>
                </a:cubicBezTo>
                <a:lnTo>
                  <a:pt x="15" y="63"/>
                </a:lnTo>
                <a:close/>
                <a:moveTo>
                  <a:pt x="52" y="29"/>
                </a:moveTo>
                <a:cubicBezTo>
                  <a:pt x="65" y="29"/>
                  <a:pt x="75" y="40"/>
                  <a:pt x="75" y="52"/>
                </a:cubicBezTo>
                <a:cubicBezTo>
                  <a:pt x="75" y="65"/>
                  <a:pt x="65" y="76"/>
                  <a:pt x="52" y="76"/>
                </a:cubicBezTo>
                <a:cubicBezTo>
                  <a:pt x="39" y="76"/>
                  <a:pt x="29" y="65"/>
                  <a:pt x="29" y="52"/>
                </a:cubicBezTo>
                <a:cubicBezTo>
                  <a:pt x="29" y="40"/>
                  <a:pt x="39" y="29"/>
                  <a:pt x="52" y="29"/>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ndParaRPr>
          </a:p>
        </p:txBody>
      </p:sp>
      <p:grpSp>
        <p:nvGrpSpPr>
          <p:cNvPr id="41" name="Group 73">
            <a:extLst>
              <a:ext uri="{FF2B5EF4-FFF2-40B4-BE49-F238E27FC236}">
                <a16:creationId xmlns:a16="http://schemas.microsoft.com/office/drawing/2014/main" id="{1FC0D721-4D8B-40A1-9A0B-B3A6319E2E75}"/>
              </a:ext>
            </a:extLst>
          </p:cNvPr>
          <p:cNvGrpSpPr/>
          <p:nvPr/>
        </p:nvGrpSpPr>
        <p:grpSpPr>
          <a:xfrm>
            <a:off x="505248" y="3576038"/>
            <a:ext cx="467134" cy="386876"/>
            <a:chOff x="2676525" y="2919413"/>
            <a:chExt cx="360363" cy="298450"/>
          </a:xfrm>
          <a:solidFill>
            <a:schemeClr val="bg1"/>
          </a:solidFill>
        </p:grpSpPr>
        <p:sp>
          <p:nvSpPr>
            <p:cNvPr id="42" name="Freeform 112">
              <a:extLst>
                <a:ext uri="{FF2B5EF4-FFF2-40B4-BE49-F238E27FC236}">
                  <a16:creationId xmlns:a16="http://schemas.microsoft.com/office/drawing/2014/main" id="{8CD0131E-91A1-4A04-BDD3-5275DFBC16A1}"/>
                </a:ext>
              </a:extLst>
            </p:cNvPr>
            <p:cNvSpPr>
              <a:spLocks noEditPoints="1"/>
            </p:cNvSpPr>
            <p:nvPr/>
          </p:nvSpPr>
          <p:spPr bwMode="auto">
            <a:xfrm>
              <a:off x="2960688" y="3070225"/>
              <a:ext cx="76200" cy="134938"/>
            </a:xfrm>
            <a:custGeom>
              <a:avLst/>
              <a:gdLst>
                <a:gd name="T0" fmla="*/ 298 w 331"/>
                <a:gd name="T1" fmla="*/ 595 h 595"/>
                <a:gd name="T2" fmla="*/ 33 w 331"/>
                <a:gd name="T3" fmla="*/ 595 h 595"/>
                <a:gd name="T4" fmla="*/ 33 w 331"/>
                <a:gd name="T5" fmla="*/ 595 h 595"/>
                <a:gd name="T6" fmla="*/ 27 w 331"/>
                <a:gd name="T7" fmla="*/ 594 h 595"/>
                <a:gd name="T8" fmla="*/ 21 w 331"/>
                <a:gd name="T9" fmla="*/ 593 h 595"/>
                <a:gd name="T10" fmla="*/ 15 w 331"/>
                <a:gd name="T11" fmla="*/ 590 h 595"/>
                <a:gd name="T12" fmla="*/ 10 w 331"/>
                <a:gd name="T13" fmla="*/ 586 h 595"/>
                <a:gd name="T14" fmla="*/ 6 w 331"/>
                <a:gd name="T15" fmla="*/ 581 h 595"/>
                <a:gd name="T16" fmla="*/ 3 w 331"/>
                <a:gd name="T17" fmla="*/ 576 h 595"/>
                <a:gd name="T18" fmla="*/ 1 w 331"/>
                <a:gd name="T19" fmla="*/ 569 h 595"/>
                <a:gd name="T20" fmla="*/ 0 w 331"/>
                <a:gd name="T21" fmla="*/ 562 h 595"/>
                <a:gd name="T22" fmla="*/ 0 w 331"/>
                <a:gd name="T23" fmla="*/ 33 h 595"/>
                <a:gd name="T24" fmla="*/ 0 w 331"/>
                <a:gd name="T25" fmla="*/ 33 h 595"/>
                <a:gd name="T26" fmla="*/ 1 w 331"/>
                <a:gd name="T27" fmla="*/ 26 h 595"/>
                <a:gd name="T28" fmla="*/ 3 w 331"/>
                <a:gd name="T29" fmla="*/ 20 h 595"/>
                <a:gd name="T30" fmla="*/ 6 w 331"/>
                <a:gd name="T31" fmla="*/ 15 h 595"/>
                <a:gd name="T32" fmla="*/ 10 w 331"/>
                <a:gd name="T33" fmla="*/ 9 h 595"/>
                <a:gd name="T34" fmla="*/ 15 w 331"/>
                <a:gd name="T35" fmla="*/ 5 h 595"/>
                <a:gd name="T36" fmla="*/ 21 w 331"/>
                <a:gd name="T37" fmla="*/ 2 h 595"/>
                <a:gd name="T38" fmla="*/ 27 w 331"/>
                <a:gd name="T39" fmla="*/ 1 h 595"/>
                <a:gd name="T40" fmla="*/ 33 w 331"/>
                <a:gd name="T41" fmla="*/ 0 h 595"/>
                <a:gd name="T42" fmla="*/ 298 w 331"/>
                <a:gd name="T43" fmla="*/ 0 h 595"/>
                <a:gd name="T44" fmla="*/ 298 w 331"/>
                <a:gd name="T45" fmla="*/ 0 h 595"/>
                <a:gd name="T46" fmla="*/ 305 w 331"/>
                <a:gd name="T47" fmla="*/ 1 h 595"/>
                <a:gd name="T48" fmla="*/ 311 w 331"/>
                <a:gd name="T49" fmla="*/ 2 h 595"/>
                <a:gd name="T50" fmla="*/ 316 w 331"/>
                <a:gd name="T51" fmla="*/ 5 h 595"/>
                <a:gd name="T52" fmla="*/ 321 w 331"/>
                <a:gd name="T53" fmla="*/ 9 h 595"/>
                <a:gd name="T54" fmla="*/ 325 w 331"/>
                <a:gd name="T55" fmla="*/ 15 h 595"/>
                <a:gd name="T56" fmla="*/ 328 w 331"/>
                <a:gd name="T57" fmla="*/ 20 h 595"/>
                <a:gd name="T58" fmla="*/ 330 w 331"/>
                <a:gd name="T59" fmla="*/ 26 h 595"/>
                <a:gd name="T60" fmla="*/ 331 w 331"/>
                <a:gd name="T61" fmla="*/ 33 h 595"/>
                <a:gd name="T62" fmla="*/ 331 w 331"/>
                <a:gd name="T63" fmla="*/ 562 h 595"/>
                <a:gd name="T64" fmla="*/ 331 w 331"/>
                <a:gd name="T65" fmla="*/ 562 h 595"/>
                <a:gd name="T66" fmla="*/ 330 w 331"/>
                <a:gd name="T67" fmla="*/ 569 h 595"/>
                <a:gd name="T68" fmla="*/ 328 w 331"/>
                <a:gd name="T69" fmla="*/ 576 h 595"/>
                <a:gd name="T70" fmla="*/ 325 w 331"/>
                <a:gd name="T71" fmla="*/ 581 h 595"/>
                <a:gd name="T72" fmla="*/ 321 w 331"/>
                <a:gd name="T73" fmla="*/ 586 h 595"/>
                <a:gd name="T74" fmla="*/ 316 w 331"/>
                <a:gd name="T75" fmla="*/ 590 h 595"/>
                <a:gd name="T76" fmla="*/ 311 w 331"/>
                <a:gd name="T77" fmla="*/ 593 h 595"/>
                <a:gd name="T78" fmla="*/ 305 w 331"/>
                <a:gd name="T79" fmla="*/ 594 h 595"/>
                <a:gd name="T80" fmla="*/ 298 w 331"/>
                <a:gd name="T81" fmla="*/ 595 h 595"/>
                <a:gd name="T82" fmla="*/ 298 w 331"/>
                <a:gd name="T83" fmla="*/ 595 h 595"/>
                <a:gd name="T84" fmla="*/ 67 w 331"/>
                <a:gd name="T85" fmla="*/ 529 h 595"/>
                <a:gd name="T86" fmla="*/ 265 w 331"/>
                <a:gd name="T87" fmla="*/ 529 h 595"/>
                <a:gd name="T88" fmla="*/ 265 w 331"/>
                <a:gd name="T89" fmla="*/ 66 h 595"/>
                <a:gd name="T90" fmla="*/ 67 w 331"/>
                <a:gd name="T91" fmla="*/ 66 h 595"/>
                <a:gd name="T92" fmla="*/ 67 w 331"/>
                <a:gd name="T93" fmla="*/ 529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1" h="595">
                  <a:moveTo>
                    <a:pt x="298" y="595"/>
                  </a:moveTo>
                  <a:lnTo>
                    <a:pt x="33" y="595"/>
                  </a:lnTo>
                  <a:lnTo>
                    <a:pt x="33" y="595"/>
                  </a:lnTo>
                  <a:lnTo>
                    <a:pt x="27" y="594"/>
                  </a:lnTo>
                  <a:lnTo>
                    <a:pt x="21" y="593"/>
                  </a:lnTo>
                  <a:lnTo>
                    <a:pt x="15" y="590"/>
                  </a:lnTo>
                  <a:lnTo>
                    <a:pt x="10" y="586"/>
                  </a:lnTo>
                  <a:lnTo>
                    <a:pt x="6" y="581"/>
                  </a:lnTo>
                  <a:lnTo>
                    <a:pt x="3" y="576"/>
                  </a:lnTo>
                  <a:lnTo>
                    <a:pt x="1" y="569"/>
                  </a:lnTo>
                  <a:lnTo>
                    <a:pt x="0" y="562"/>
                  </a:lnTo>
                  <a:lnTo>
                    <a:pt x="0" y="33"/>
                  </a:lnTo>
                  <a:lnTo>
                    <a:pt x="0" y="33"/>
                  </a:lnTo>
                  <a:lnTo>
                    <a:pt x="1" y="26"/>
                  </a:lnTo>
                  <a:lnTo>
                    <a:pt x="3" y="20"/>
                  </a:lnTo>
                  <a:lnTo>
                    <a:pt x="6" y="15"/>
                  </a:lnTo>
                  <a:lnTo>
                    <a:pt x="10" y="9"/>
                  </a:lnTo>
                  <a:lnTo>
                    <a:pt x="15" y="5"/>
                  </a:lnTo>
                  <a:lnTo>
                    <a:pt x="21" y="2"/>
                  </a:lnTo>
                  <a:lnTo>
                    <a:pt x="27" y="1"/>
                  </a:lnTo>
                  <a:lnTo>
                    <a:pt x="33" y="0"/>
                  </a:lnTo>
                  <a:lnTo>
                    <a:pt x="298" y="0"/>
                  </a:lnTo>
                  <a:lnTo>
                    <a:pt x="298" y="0"/>
                  </a:lnTo>
                  <a:lnTo>
                    <a:pt x="305" y="1"/>
                  </a:lnTo>
                  <a:lnTo>
                    <a:pt x="311" y="2"/>
                  </a:lnTo>
                  <a:lnTo>
                    <a:pt x="316" y="5"/>
                  </a:lnTo>
                  <a:lnTo>
                    <a:pt x="321" y="9"/>
                  </a:lnTo>
                  <a:lnTo>
                    <a:pt x="325" y="15"/>
                  </a:lnTo>
                  <a:lnTo>
                    <a:pt x="328" y="20"/>
                  </a:lnTo>
                  <a:lnTo>
                    <a:pt x="330" y="26"/>
                  </a:lnTo>
                  <a:lnTo>
                    <a:pt x="331" y="33"/>
                  </a:lnTo>
                  <a:lnTo>
                    <a:pt x="331" y="562"/>
                  </a:lnTo>
                  <a:lnTo>
                    <a:pt x="331" y="562"/>
                  </a:lnTo>
                  <a:lnTo>
                    <a:pt x="330" y="569"/>
                  </a:lnTo>
                  <a:lnTo>
                    <a:pt x="328" y="576"/>
                  </a:lnTo>
                  <a:lnTo>
                    <a:pt x="325" y="581"/>
                  </a:lnTo>
                  <a:lnTo>
                    <a:pt x="321" y="586"/>
                  </a:lnTo>
                  <a:lnTo>
                    <a:pt x="316" y="590"/>
                  </a:lnTo>
                  <a:lnTo>
                    <a:pt x="311" y="593"/>
                  </a:lnTo>
                  <a:lnTo>
                    <a:pt x="305" y="594"/>
                  </a:lnTo>
                  <a:lnTo>
                    <a:pt x="298" y="595"/>
                  </a:lnTo>
                  <a:lnTo>
                    <a:pt x="298" y="595"/>
                  </a:lnTo>
                  <a:close/>
                  <a:moveTo>
                    <a:pt x="67" y="529"/>
                  </a:moveTo>
                  <a:lnTo>
                    <a:pt x="265" y="529"/>
                  </a:lnTo>
                  <a:lnTo>
                    <a:pt x="265" y="66"/>
                  </a:lnTo>
                  <a:lnTo>
                    <a:pt x="67" y="66"/>
                  </a:lnTo>
                  <a:lnTo>
                    <a:pt x="67" y="5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ndParaRPr>
            </a:p>
          </p:txBody>
        </p:sp>
        <p:sp>
          <p:nvSpPr>
            <p:cNvPr id="43" name="Freeform 113">
              <a:extLst>
                <a:ext uri="{FF2B5EF4-FFF2-40B4-BE49-F238E27FC236}">
                  <a16:creationId xmlns:a16="http://schemas.microsoft.com/office/drawing/2014/main" id="{F33B5C86-C550-4956-AB68-28284C2B59C7}"/>
                </a:ext>
              </a:extLst>
            </p:cNvPr>
            <p:cNvSpPr>
              <a:spLocks/>
            </p:cNvSpPr>
            <p:nvPr/>
          </p:nvSpPr>
          <p:spPr bwMode="auto">
            <a:xfrm>
              <a:off x="2676525" y="3113088"/>
              <a:ext cx="300038" cy="104775"/>
            </a:xfrm>
            <a:custGeom>
              <a:avLst/>
              <a:gdLst>
                <a:gd name="T0" fmla="*/ 729 w 1323"/>
                <a:gd name="T1" fmla="*/ 462 h 462"/>
                <a:gd name="T2" fmla="*/ 669 w 1323"/>
                <a:gd name="T3" fmla="*/ 453 h 462"/>
                <a:gd name="T4" fmla="*/ 605 w 1323"/>
                <a:gd name="T5" fmla="*/ 433 h 462"/>
                <a:gd name="T6" fmla="*/ 533 w 1323"/>
                <a:gd name="T7" fmla="*/ 402 h 462"/>
                <a:gd name="T8" fmla="*/ 343 w 1323"/>
                <a:gd name="T9" fmla="*/ 305 h 462"/>
                <a:gd name="T10" fmla="*/ 114 w 1323"/>
                <a:gd name="T11" fmla="*/ 185 h 462"/>
                <a:gd name="T12" fmla="*/ 11 w 1323"/>
                <a:gd name="T13" fmla="*/ 132 h 462"/>
                <a:gd name="T14" fmla="*/ 0 w 1323"/>
                <a:gd name="T15" fmla="*/ 113 h 462"/>
                <a:gd name="T16" fmla="*/ 1 w 1323"/>
                <a:gd name="T17" fmla="*/ 97 h 462"/>
                <a:gd name="T18" fmla="*/ 9 w 1323"/>
                <a:gd name="T19" fmla="*/ 84 h 462"/>
                <a:gd name="T20" fmla="*/ 53 w 1323"/>
                <a:gd name="T21" fmla="*/ 45 h 462"/>
                <a:gd name="T22" fmla="*/ 94 w 1323"/>
                <a:gd name="T23" fmla="*/ 19 h 462"/>
                <a:gd name="T24" fmla="*/ 136 w 1323"/>
                <a:gd name="T25" fmla="*/ 4 h 462"/>
                <a:gd name="T26" fmla="*/ 179 w 1323"/>
                <a:gd name="T27" fmla="*/ 0 h 462"/>
                <a:gd name="T28" fmla="*/ 225 w 1323"/>
                <a:gd name="T29" fmla="*/ 5 h 462"/>
                <a:gd name="T30" fmla="*/ 527 w 1323"/>
                <a:gd name="T31" fmla="*/ 100 h 462"/>
                <a:gd name="T32" fmla="*/ 542 w 1323"/>
                <a:gd name="T33" fmla="*/ 110 h 462"/>
                <a:gd name="T34" fmla="*/ 550 w 1323"/>
                <a:gd name="T35" fmla="*/ 128 h 462"/>
                <a:gd name="T36" fmla="*/ 548 w 1323"/>
                <a:gd name="T37" fmla="*/ 142 h 462"/>
                <a:gd name="T38" fmla="*/ 537 w 1323"/>
                <a:gd name="T39" fmla="*/ 157 h 462"/>
                <a:gd name="T40" fmla="*/ 520 w 1323"/>
                <a:gd name="T41" fmla="*/ 164 h 462"/>
                <a:gd name="T42" fmla="*/ 221 w 1323"/>
                <a:gd name="T43" fmla="*/ 72 h 462"/>
                <a:gd name="T44" fmla="*/ 189 w 1323"/>
                <a:gd name="T45" fmla="*/ 66 h 462"/>
                <a:gd name="T46" fmla="*/ 143 w 1323"/>
                <a:gd name="T47" fmla="*/ 70 h 462"/>
                <a:gd name="T48" fmla="*/ 91 w 1323"/>
                <a:gd name="T49" fmla="*/ 99 h 462"/>
                <a:gd name="T50" fmla="*/ 247 w 1323"/>
                <a:gd name="T51" fmla="*/ 180 h 462"/>
                <a:gd name="T52" fmla="*/ 491 w 1323"/>
                <a:gd name="T53" fmla="*/ 308 h 462"/>
                <a:gd name="T54" fmla="*/ 621 w 1323"/>
                <a:gd name="T55" fmla="*/ 368 h 462"/>
                <a:gd name="T56" fmla="*/ 675 w 1323"/>
                <a:gd name="T57" fmla="*/ 385 h 462"/>
                <a:gd name="T58" fmla="*/ 725 w 1323"/>
                <a:gd name="T59" fmla="*/ 394 h 462"/>
                <a:gd name="T60" fmla="*/ 776 w 1323"/>
                <a:gd name="T61" fmla="*/ 394 h 462"/>
                <a:gd name="T62" fmla="*/ 831 w 1323"/>
                <a:gd name="T63" fmla="*/ 386 h 462"/>
                <a:gd name="T64" fmla="*/ 966 w 1323"/>
                <a:gd name="T65" fmla="*/ 349 h 462"/>
                <a:gd name="T66" fmla="*/ 1176 w 1323"/>
                <a:gd name="T67" fmla="*/ 276 h 462"/>
                <a:gd name="T68" fmla="*/ 1285 w 1323"/>
                <a:gd name="T69" fmla="*/ 240 h 462"/>
                <a:gd name="T70" fmla="*/ 1304 w 1323"/>
                <a:gd name="T71" fmla="*/ 243 h 462"/>
                <a:gd name="T72" fmla="*/ 1318 w 1323"/>
                <a:gd name="T73" fmla="*/ 255 h 462"/>
                <a:gd name="T74" fmla="*/ 1323 w 1323"/>
                <a:gd name="T75" fmla="*/ 268 h 462"/>
                <a:gd name="T76" fmla="*/ 1319 w 1323"/>
                <a:gd name="T77" fmla="*/ 288 h 462"/>
                <a:gd name="T78" fmla="*/ 1306 w 1323"/>
                <a:gd name="T79" fmla="*/ 301 h 462"/>
                <a:gd name="T80" fmla="*/ 1196 w 1323"/>
                <a:gd name="T81" fmla="*/ 338 h 462"/>
                <a:gd name="T82" fmla="*/ 990 w 1323"/>
                <a:gd name="T83" fmla="*/ 410 h 462"/>
                <a:gd name="T84" fmla="*/ 855 w 1323"/>
                <a:gd name="T85" fmla="*/ 449 h 462"/>
                <a:gd name="T86" fmla="*/ 782 w 1323"/>
                <a:gd name="T87" fmla="*/ 461 h 462"/>
                <a:gd name="T88" fmla="*/ 749 w 1323"/>
                <a:gd name="T89" fmla="*/ 46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23" h="462">
                  <a:moveTo>
                    <a:pt x="749" y="462"/>
                  </a:moveTo>
                  <a:lnTo>
                    <a:pt x="749" y="462"/>
                  </a:lnTo>
                  <a:lnTo>
                    <a:pt x="729" y="462"/>
                  </a:lnTo>
                  <a:lnTo>
                    <a:pt x="709" y="460"/>
                  </a:lnTo>
                  <a:lnTo>
                    <a:pt x="689" y="457"/>
                  </a:lnTo>
                  <a:lnTo>
                    <a:pt x="669" y="453"/>
                  </a:lnTo>
                  <a:lnTo>
                    <a:pt x="648" y="448"/>
                  </a:lnTo>
                  <a:lnTo>
                    <a:pt x="627" y="442"/>
                  </a:lnTo>
                  <a:lnTo>
                    <a:pt x="605" y="433"/>
                  </a:lnTo>
                  <a:lnTo>
                    <a:pt x="583" y="424"/>
                  </a:lnTo>
                  <a:lnTo>
                    <a:pt x="558" y="415"/>
                  </a:lnTo>
                  <a:lnTo>
                    <a:pt x="533" y="402"/>
                  </a:lnTo>
                  <a:lnTo>
                    <a:pt x="477" y="376"/>
                  </a:lnTo>
                  <a:lnTo>
                    <a:pt x="415" y="343"/>
                  </a:lnTo>
                  <a:lnTo>
                    <a:pt x="343" y="305"/>
                  </a:lnTo>
                  <a:lnTo>
                    <a:pt x="343" y="305"/>
                  </a:lnTo>
                  <a:lnTo>
                    <a:pt x="199" y="230"/>
                  </a:lnTo>
                  <a:lnTo>
                    <a:pt x="114" y="185"/>
                  </a:lnTo>
                  <a:lnTo>
                    <a:pt x="19" y="136"/>
                  </a:lnTo>
                  <a:lnTo>
                    <a:pt x="19" y="136"/>
                  </a:lnTo>
                  <a:lnTo>
                    <a:pt x="11" y="132"/>
                  </a:lnTo>
                  <a:lnTo>
                    <a:pt x="6" y="126"/>
                  </a:lnTo>
                  <a:lnTo>
                    <a:pt x="2" y="120"/>
                  </a:lnTo>
                  <a:lnTo>
                    <a:pt x="0" y="113"/>
                  </a:lnTo>
                  <a:lnTo>
                    <a:pt x="0" y="113"/>
                  </a:lnTo>
                  <a:lnTo>
                    <a:pt x="0" y="104"/>
                  </a:lnTo>
                  <a:lnTo>
                    <a:pt x="1" y="97"/>
                  </a:lnTo>
                  <a:lnTo>
                    <a:pt x="5" y="90"/>
                  </a:lnTo>
                  <a:lnTo>
                    <a:pt x="9" y="84"/>
                  </a:lnTo>
                  <a:lnTo>
                    <a:pt x="9" y="84"/>
                  </a:lnTo>
                  <a:lnTo>
                    <a:pt x="24" y="70"/>
                  </a:lnTo>
                  <a:lnTo>
                    <a:pt x="38" y="57"/>
                  </a:lnTo>
                  <a:lnTo>
                    <a:pt x="53" y="45"/>
                  </a:lnTo>
                  <a:lnTo>
                    <a:pt x="66" y="36"/>
                  </a:lnTo>
                  <a:lnTo>
                    <a:pt x="80" y="27"/>
                  </a:lnTo>
                  <a:lnTo>
                    <a:pt x="94" y="19"/>
                  </a:lnTo>
                  <a:lnTo>
                    <a:pt x="108" y="13"/>
                  </a:lnTo>
                  <a:lnTo>
                    <a:pt x="122" y="8"/>
                  </a:lnTo>
                  <a:lnTo>
                    <a:pt x="136" y="4"/>
                  </a:lnTo>
                  <a:lnTo>
                    <a:pt x="150" y="1"/>
                  </a:lnTo>
                  <a:lnTo>
                    <a:pt x="165" y="0"/>
                  </a:lnTo>
                  <a:lnTo>
                    <a:pt x="179" y="0"/>
                  </a:lnTo>
                  <a:lnTo>
                    <a:pt x="194" y="0"/>
                  </a:lnTo>
                  <a:lnTo>
                    <a:pt x="209" y="2"/>
                  </a:lnTo>
                  <a:lnTo>
                    <a:pt x="225" y="5"/>
                  </a:lnTo>
                  <a:lnTo>
                    <a:pt x="240" y="9"/>
                  </a:lnTo>
                  <a:lnTo>
                    <a:pt x="527" y="100"/>
                  </a:lnTo>
                  <a:lnTo>
                    <a:pt x="527" y="100"/>
                  </a:lnTo>
                  <a:lnTo>
                    <a:pt x="533" y="102"/>
                  </a:lnTo>
                  <a:lnTo>
                    <a:pt x="538" y="106"/>
                  </a:lnTo>
                  <a:lnTo>
                    <a:pt x="542" y="110"/>
                  </a:lnTo>
                  <a:lnTo>
                    <a:pt x="546" y="116"/>
                  </a:lnTo>
                  <a:lnTo>
                    <a:pt x="548" y="122"/>
                  </a:lnTo>
                  <a:lnTo>
                    <a:pt x="550" y="128"/>
                  </a:lnTo>
                  <a:lnTo>
                    <a:pt x="550" y="134"/>
                  </a:lnTo>
                  <a:lnTo>
                    <a:pt x="548" y="142"/>
                  </a:lnTo>
                  <a:lnTo>
                    <a:pt x="548" y="142"/>
                  </a:lnTo>
                  <a:lnTo>
                    <a:pt x="545" y="148"/>
                  </a:lnTo>
                  <a:lnTo>
                    <a:pt x="542" y="153"/>
                  </a:lnTo>
                  <a:lnTo>
                    <a:pt x="537" y="157"/>
                  </a:lnTo>
                  <a:lnTo>
                    <a:pt x="532" y="160"/>
                  </a:lnTo>
                  <a:lnTo>
                    <a:pt x="527" y="163"/>
                  </a:lnTo>
                  <a:lnTo>
                    <a:pt x="520" y="164"/>
                  </a:lnTo>
                  <a:lnTo>
                    <a:pt x="513" y="164"/>
                  </a:lnTo>
                  <a:lnTo>
                    <a:pt x="507" y="162"/>
                  </a:lnTo>
                  <a:lnTo>
                    <a:pt x="221" y="72"/>
                  </a:lnTo>
                  <a:lnTo>
                    <a:pt x="221" y="72"/>
                  </a:lnTo>
                  <a:lnTo>
                    <a:pt x="206" y="68"/>
                  </a:lnTo>
                  <a:lnTo>
                    <a:pt x="189" y="66"/>
                  </a:lnTo>
                  <a:lnTo>
                    <a:pt x="175" y="65"/>
                  </a:lnTo>
                  <a:lnTo>
                    <a:pt x="158" y="67"/>
                  </a:lnTo>
                  <a:lnTo>
                    <a:pt x="143" y="70"/>
                  </a:lnTo>
                  <a:lnTo>
                    <a:pt x="126" y="77"/>
                  </a:lnTo>
                  <a:lnTo>
                    <a:pt x="110" y="87"/>
                  </a:lnTo>
                  <a:lnTo>
                    <a:pt x="91" y="99"/>
                  </a:lnTo>
                  <a:lnTo>
                    <a:pt x="91" y="99"/>
                  </a:lnTo>
                  <a:lnTo>
                    <a:pt x="173" y="142"/>
                  </a:lnTo>
                  <a:lnTo>
                    <a:pt x="247" y="180"/>
                  </a:lnTo>
                  <a:lnTo>
                    <a:pt x="374" y="246"/>
                  </a:lnTo>
                  <a:lnTo>
                    <a:pt x="374" y="246"/>
                  </a:lnTo>
                  <a:lnTo>
                    <a:pt x="491" y="308"/>
                  </a:lnTo>
                  <a:lnTo>
                    <a:pt x="538" y="332"/>
                  </a:lnTo>
                  <a:lnTo>
                    <a:pt x="582" y="352"/>
                  </a:lnTo>
                  <a:lnTo>
                    <a:pt x="621" y="368"/>
                  </a:lnTo>
                  <a:lnTo>
                    <a:pt x="640" y="374"/>
                  </a:lnTo>
                  <a:lnTo>
                    <a:pt x="657" y="381"/>
                  </a:lnTo>
                  <a:lnTo>
                    <a:pt x="675" y="385"/>
                  </a:lnTo>
                  <a:lnTo>
                    <a:pt x="692" y="389"/>
                  </a:lnTo>
                  <a:lnTo>
                    <a:pt x="709" y="392"/>
                  </a:lnTo>
                  <a:lnTo>
                    <a:pt x="725" y="394"/>
                  </a:lnTo>
                  <a:lnTo>
                    <a:pt x="742" y="394"/>
                  </a:lnTo>
                  <a:lnTo>
                    <a:pt x="759" y="395"/>
                  </a:lnTo>
                  <a:lnTo>
                    <a:pt x="776" y="394"/>
                  </a:lnTo>
                  <a:lnTo>
                    <a:pt x="794" y="392"/>
                  </a:lnTo>
                  <a:lnTo>
                    <a:pt x="811" y="390"/>
                  </a:lnTo>
                  <a:lnTo>
                    <a:pt x="831" y="386"/>
                  </a:lnTo>
                  <a:lnTo>
                    <a:pt x="871" y="377"/>
                  </a:lnTo>
                  <a:lnTo>
                    <a:pt x="916" y="364"/>
                  </a:lnTo>
                  <a:lnTo>
                    <a:pt x="966" y="349"/>
                  </a:lnTo>
                  <a:lnTo>
                    <a:pt x="1086" y="307"/>
                  </a:lnTo>
                  <a:lnTo>
                    <a:pt x="1086" y="307"/>
                  </a:lnTo>
                  <a:lnTo>
                    <a:pt x="1176" y="276"/>
                  </a:lnTo>
                  <a:lnTo>
                    <a:pt x="1279" y="241"/>
                  </a:lnTo>
                  <a:lnTo>
                    <a:pt x="1279" y="241"/>
                  </a:lnTo>
                  <a:lnTo>
                    <a:pt x="1285" y="240"/>
                  </a:lnTo>
                  <a:lnTo>
                    <a:pt x="1293" y="239"/>
                  </a:lnTo>
                  <a:lnTo>
                    <a:pt x="1299" y="241"/>
                  </a:lnTo>
                  <a:lnTo>
                    <a:pt x="1304" y="243"/>
                  </a:lnTo>
                  <a:lnTo>
                    <a:pt x="1310" y="246"/>
                  </a:lnTo>
                  <a:lnTo>
                    <a:pt x="1314" y="250"/>
                  </a:lnTo>
                  <a:lnTo>
                    <a:pt x="1318" y="255"/>
                  </a:lnTo>
                  <a:lnTo>
                    <a:pt x="1320" y="262"/>
                  </a:lnTo>
                  <a:lnTo>
                    <a:pt x="1320" y="262"/>
                  </a:lnTo>
                  <a:lnTo>
                    <a:pt x="1323" y="268"/>
                  </a:lnTo>
                  <a:lnTo>
                    <a:pt x="1323" y="275"/>
                  </a:lnTo>
                  <a:lnTo>
                    <a:pt x="1322" y="281"/>
                  </a:lnTo>
                  <a:lnTo>
                    <a:pt x="1319" y="288"/>
                  </a:lnTo>
                  <a:lnTo>
                    <a:pt x="1315" y="293"/>
                  </a:lnTo>
                  <a:lnTo>
                    <a:pt x="1311" y="297"/>
                  </a:lnTo>
                  <a:lnTo>
                    <a:pt x="1306" y="301"/>
                  </a:lnTo>
                  <a:lnTo>
                    <a:pt x="1300" y="304"/>
                  </a:lnTo>
                  <a:lnTo>
                    <a:pt x="1300" y="304"/>
                  </a:lnTo>
                  <a:lnTo>
                    <a:pt x="1196" y="338"/>
                  </a:lnTo>
                  <a:lnTo>
                    <a:pt x="1107" y="369"/>
                  </a:lnTo>
                  <a:lnTo>
                    <a:pt x="1107" y="369"/>
                  </a:lnTo>
                  <a:lnTo>
                    <a:pt x="990" y="410"/>
                  </a:lnTo>
                  <a:lnTo>
                    <a:pt x="941" y="425"/>
                  </a:lnTo>
                  <a:lnTo>
                    <a:pt x="896" y="439"/>
                  </a:lnTo>
                  <a:lnTo>
                    <a:pt x="855" y="449"/>
                  </a:lnTo>
                  <a:lnTo>
                    <a:pt x="818" y="456"/>
                  </a:lnTo>
                  <a:lnTo>
                    <a:pt x="800" y="459"/>
                  </a:lnTo>
                  <a:lnTo>
                    <a:pt x="782" y="461"/>
                  </a:lnTo>
                  <a:lnTo>
                    <a:pt x="766" y="462"/>
                  </a:lnTo>
                  <a:lnTo>
                    <a:pt x="749" y="462"/>
                  </a:lnTo>
                  <a:lnTo>
                    <a:pt x="749" y="4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ndParaRPr>
            </a:p>
          </p:txBody>
        </p:sp>
        <p:sp>
          <p:nvSpPr>
            <p:cNvPr id="45" name="Freeform 114">
              <a:extLst>
                <a:ext uri="{FF2B5EF4-FFF2-40B4-BE49-F238E27FC236}">
                  <a16:creationId xmlns:a16="http://schemas.microsoft.com/office/drawing/2014/main" id="{27899C03-F8BD-4F34-B770-B4F621EC657A}"/>
                </a:ext>
              </a:extLst>
            </p:cNvPr>
            <p:cNvSpPr>
              <a:spLocks/>
            </p:cNvSpPr>
            <p:nvPr/>
          </p:nvSpPr>
          <p:spPr bwMode="auto">
            <a:xfrm>
              <a:off x="2784475" y="3084513"/>
              <a:ext cx="192088" cy="74613"/>
            </a:xfrm>
            <a:custGeom>
              <a:avLst/>
              <a:gdLst>
                <a:gd name="T0" fmla="*/ 83 w 844"/>
                <a:gd name="T1" fmla="*/ 331 h 331"/>
                <a:gd name="T2" fmla="*/ 57 w 844"/>
                <a:gd name="T3" fmla="*/ 326 h 331"/>
                <a:gd name="T4" fmla="*/ 35 w 844"/>
                <a:gd name="T5" fmla="*/ 315 h 331"/>
                <a:gd name="T6" fmla="*/ 19 w 844"/>
                <a:gd name="T7" fmla="*/ 296 h 331"/>
                <a:gd name="T8" fmla="*/ 6 w 844"/>
                <a:gd name="T9" fmla="*/ 272 h 331"/>
                <a:gd name="T10" fmla="*/ 1 w 844"/>
                <a:gd name="T11" fmla="*/ 243 h 331"/>
                <a:gd name="T12" fmla="*/ 1 w 844"/>
                <a:gd name="T13" fmla="*/ 221 h 331"/>
                <a:gd name="T14" fmla="*/ 6 w 844"/>
                <a:gd name="T15" fmla="*/ 192 h 331"/>
                <a:gd name="T16" fmla="*/ 19 w 844"/>
                <a:gd name="T17" fmla="*/ 167 h 331"/>
                <a:gd name="T18" fmla="*/ 35 w 844"/>
                <a:gd name="T19" fmla="*/ 148 h 331"/>
                <a:gd name="T20" fmla="*/ 57 w 844"/>
                <a:gd name="T21" fmla="*/ 137 h 331"/>
                <a:gd name="T22" fmla="*/ 83 w 844"/>
                <a:gd name="T23" fmla="*/ 133 h 331"/>
                <a:gd name="T24" fmla="*/ 348 w 844"/>
                <a:gd name="T25" fmla="*/ 108 h 331"/>
                <a:gd name="T26" fmla="*/ 395 w 844"/>
                <a:gd name="T27" fmla="*/ 74 h 331"/>
                <a:gd name="T28" fmla="*/ 457 w 844"/>
                <a:gd name="T29" fmla="*/ 39 h 331"/>
                <a:gd name="T30" fmla="*/ 510 w 844"/>
                <a:gd name="T31" fmla="*/ 17 h 331"/>
                <a:gd name="T32" fmla="*/ 569 w 844"/>
                <a:gd name="T33" fmla="*/ 3 h 331"/>
                <a:gd name="T34" fmla="*/ 810 w 844"/>
                <a:gd name="T35" fmla="*/ 0 h 331"/>
                <a:gd name="T36" fmla="*/ 823 w 844"/>
                <a:gd name="T37" fmla="*/ 2 h 331"/>
                <a:gd name="T38" fmla="*/ 837 w 844"/>
                <a:gd name="T39" fmla="*/ 15 h 331"/>
                <a:gd name="T40" fmla="*/ 844 w 844"/>
                <a:gd name="T41" fmla="*/ 33 h 331"/>
                <a:gd name="T42" fmla="*/ 840 w 844"/>
                <a:gd name="T43" fmla="*/ 46 h 331"/>
                <a:gd name="T44" fmla="*/ 829 w 844"/>
                <a:gd name="T45" fmla="*/ 60 h 331"/>
                <a:gd name="T46" fmla="*/ 810 w 844"/>
                <a:gd name="T47" fmla="*/ 67 h 331"/>
                <a:gd name="T48" fmla="*/ 594 w 844"/>
                <a:gd name="T49" fmla="*/ 67 h 331"/>
                <a:gd name="T50" fmla="*/ 543 w 844"/>
                <a:gd name="T51" fmla="*/ 76 h 331"/>
                <a:gd name="T52" fmla="*/ 498 w 844"/>
                <a:gd name="T53" fmla="*/ 92 h 331"/>
                <a:gd name="T54" fmla="*/ 431 w 844"/>
                <a:gd name="T55" fmla="*/ 131 h 331"/>
                <a:gd name="T56" fmla="*/ 387 w 844"/>
                <a:gd name="T57" fmla="*/ 161 h 331"/>
                <a:gd name="T58" fmla="*/ 339 w 844"/>
                <a:gd name="T59" fmla="*/ 193 h 331"/>
                <a:gd name="T60" fmla="*/ 315 w 844"/>
                <a:gd name="T61" fmla="*/ 199 h 331"/>
                <a:gd name="T62" fmla="*/ 79 w 844"/>
                <a:gd name="T63" fmla="*/ 199 h 331"/>
                <a:gd name="T64" fmla="*/ 71 w 844"/>
                <a:gd name="T65" fmla="*/ 211 h 331"/>
                <a:gd name="T66" fmla="*/ 66 w 844"/>
                <a:gd name="T67" fmla="*/ 232 h 331"/>
                <a:gd name="T68" fmla="*/ 68 w 844"/>
                <a:gd name="T69" fmla="*/ 248 h 331"/>
                <a:gd name="T70" fmla="*/ 76 w 844"/>
                <a:gd name="T71" fmla="*/ 261 h 331"/>
                <a:gd name="T72" fmla="*/ 447 w 844"/>
                <a:gd name="T73" fmla="*/ 264 h 331"/>
                <a:gd name="T74" fmla="*/ 460 w 844"/>
                <a:gd name="T75" fmla="*/ 267 h 331"/>
                <a:gd name="T76" fmla="*/ 474 w 844"/>
                <a:gd name="T77" fmla="*/ 280 h 331"/>
                <a:gd name="T78" fmla="*/ 479 w 844"/>
                <a:gd name="T79" fmla="*/ 297 h 331"/>
                <a:gd name="T80" fmla="*/ 477 w 844"/>
                <a:gd name="T81" fmla="*/ 311 h 331"/>
                <a:gd name="T82" fmla="*/ 465 w 844"/>
                <a:gd name="T83" fmla="*/ 325 h 331"/>
                <a:gd name="T84" fmla="*/ 447 w 844"/>
                <a:gd name="T85" fmla="*/ 33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4" h="331">
                  <a:moveTo>
                    <a:pt x="447" y="331"/>
                  </a:moveTo>
                  <a:lnTo>
                    <a:pt x="83" y="331"/>
                  </a:lnTo>
                  <a:lnTo>
                    <a:pt x="83" y="331"/>
                  </a:lnTo>
                  <a:lnTo>
                    <a:pt x="75" y="331"/>
                  </a:lnTo>
                  <a:lnTo>
                    <a:pt x="65" y="330"/>
                  </a:lnTo>
                  <a:lnTo>
                    <a:pt x="57" y="326"/>
                  </a:lnTo>
                  <a:lnTo>
                    <a:pt x="50" y="323"/>
                  </a:lnTo>
                  <a:lnTo>
                    <a:pt x="43" y="319"/>
                  </a:lnTo>
                  <a:lnTo>
                    <a:pt x="35" y="315"/>
                  </a:lnTo>
                  <a:lnTo>
                    <a:pt x="29" y="309"/>
                  </a:lnTo>
                  <a:lnTo>
                    <a:pt x="24" y="303"/>
                  </a:lnTo>
                  <a:lnTo>
                    <a:pt x="19" y="296"/>
                  </a:lnTo>
                  <a:lnTo>
                    <a:pt x="14" y="288"/>
                  </a:lnTo>
                  <a:lnTo>
                    <a:pt x="9" y="280"/>
                  </a:lnTo>
                  <a:lnTo>
                    <a:pt x="6" y="272"/>
                  </a:lnTo>
                  <a:lnTo>
                    <a:pt x="4" y="262"/>
                  </a:lnTo>
                  <a:lnTo>
                    <a:pt x="2" y="253"/>
                  </a:lnTo>
                  <a:lnTo>
                    <a:pt x="1" y="243"/>
                  </a:lnTo>
                  <a:lnTo>
                    <a:pt x="0" y="232"/>
                  </a:lnTo>
                  <a:lnTo>
                    <a:pt x="0" y="232"/>
                  </a:lnTo>
                  <a:lnTo>
                    <a:pt x="1" y="221"/>
                  </a:lnTo>
                  <a:lnTo>
                    <a:pt x="2" y="211"/>
                  </a:lnTo>
                  <a:lnTo>
                    <a:pt x="4" y="201"/>
                  </a:lnTo>
                  <a:lnTo>
                    <a:pt x="6" y="192"/>
                  </a:lnTo>
                  <a:lnTo>
                    <a:pt x="9" y="184"/>
                  </a:lnTo>
                  <a:lnTo>
                    <a:pt x="14" y="175"/>
                  </a:lnTo>
                  <a:lnTo>
                    <a:pt x="19" y="167"/>
                  </a:lnTo>
                  <a:lnTo>
                    <a:pt x="24" y="161"/>
                  </a:lnTo>
                  <a:lnTo>
                    <a:pt x="29" y="155"/>
                  </a:lnTo>
                  <a:lnTo>
                    <a:pt x="35" y="148"/>
                  </a:lnTo>
                  <a:lnTo>
                    <a:pt x="43" y="144"/>
                  </a:lnTo>
                  <a:lnTo>
                    <a:pt x="50" y="140"/>
                  </a:lnTo>
                  <a:lnTo>
                    <a:pt x="57" y="137"/>
                  </a:lnTo>
                  <a:lnTo>
                    <a:pt x="65" y="135"/>
                  </a:lnTo>
                  <a:lnTo>
                    <a:pt x="75" y="133"/>
                  </a:lnTo>
                  <a:lnTo>
                    <a:pt x="83" y="133"/>
                  </a:lnTo>
                  <a:lnTo>
                    <a:pt x="315" y="133"/>
                  </a:lnTo>
                  <a:lnTo>
                    <a:pt x="315" y="133"/>
                  </a:lnTo>
                  <a:lnTo>
                    <a:pt x="348" y="108"/>
                  </a:lnTo>
                  <a:lnTo>
                    <a:pt x="348" y="108"/>
                  </a:lnTo>
                  <a:lnTo>
                    <a:pt x="371" y="91"/>
                  </a:lnTo>
                  <a:lnTo>
                    <a:pt x="395" y="74"/>
                  </a:lnTo>
                  <a:lnTo>
                    <a:pt x="424" y="56"/>
                  </a:lnTo>
                  <a:lnTo>
                    <a:pt x="440" y="47"/>
                  </a:lnTo>
                  <a:lnTo>
                    <a:pt x="457" y="39"/>
                  </a:lnTo>
                  <a:lnTo>
                    <a:pt x="474" y="31"/>
                  </a:lnTo>
                  <a:lnTo>
                    <a:pt x="492" y="23"/>
                  </a:lnTo>
                  <a:lnTo>
                    <a:pt x="510" y="17"/>
                  </a:lnTo>
                  <a:lnTo>
                    <a:pt x="529" y="12"/>
                  </a:lnTo>
                  <a:lnTo>
                    <a:pt x="549" y="7"/>
                  </a:lnTo>
                  <a:lnTo>
                    <a:pt x="569" y="3"/>
                  </a:lnTo>
                  <a:lnTo>
                    <a:pt x="590" y="1"/>
                  </a:lnTo>
                  <a:lnTo>
                    <a:pt x="612" y="0"/>
                  </a:lnTo>
                  <a:lnTo>
                    <a:pt x="810" y="0"/>
                  </a:lnTo>
                  <a:lnTo>
                    <a:pt x="810" y="0"/>
                  </a:lnTo>
                  <a:lnTo>
                    <a:pt x="817" y="1"/>
                  </a:lnTo>
                  <a:lnTo>
                    <a:pt x="823" y="2"/>
                  </a:lnTo>
                  <a:lnTo>
                    <a:pt x="829" y="6"/>
                  </a:lnTo>
                  <a:lnTo>
                    <a:pt x="834" y="10"/>
                  </a:lnTo>
                  <a:lnTo>
                    <a:pt x="837" y="15"/>
                  </a:lnTo>
                  <a:lnTo>
                    <a:pt x="840" y="20"/>
                  </a:lnTo>
                  <a:lnTo>
                    <a:pt x="843" y="26"/>
                  </a:lnTo>
                  <a:lnTo>
                    <a:pt x="844" y="33"/>
                  </a:lnTo>
                  <a:lnTo>
                    <a:pt x="844" y="33"/>
                  </a:lnTo>
                  <a:lnTo>
                    <a:pt x="843" y="40"/>
                  </a:lnTo>
                  <a:lnTo>
                    <a:pt x="840" y="46"/>
                  </a:lnTo>
                  <a:lnTo>
                    <a:pt x="837" y="52"/>
                  </a:lnTo>
                  <a:lnTo>
                    <a:pt x="834" y="56"/>
                  </a:lnTo>
                  <a:lnTo>
                    <a:pt x="829" y="60"/>
                  </a:lnTo>
                  <a:lnTo>
                    <a:pt x="823" y="64"/>
                  </a:lnTo>
                  <a:lnTo>
                    <a:pt x="817" y="66"/>
                  </a:lnTo>
                  <a:lnTo>
                    <a:pt x="810" y="67"/>
                  </a:lnTo>
                  <a:lnTo>
                    <a:pt x="612" y="67"/>
                  </a:lnTo>
                  <a:lnTo>
                    <a:pt x="612" y="67"/>
                  </a:lnTo>
                  <a:lnTo>
                    <a:pt x="594" y="67"/>
                  </a:lnTo>
                  <a:lnTo>
                    <a:pt x="577" y="69"/>
                  </a:lnTo>
                  <a:lnTo>
                    <a:pt x="560" y="72"/>
                  </a:lnTo>
                  <a:lnTo>
                    <a:pt x="543" y="76"/>
                  </a:lnTo>
                  <a:lnTo>
                    <a:pt x="528" y="81"/>
                  </a:lnTo>
                  <a:lnTo>
                    <a:pt x="512" y="86"/>
                  </a:lnTo>
                  <a:lnTo>
                    <a:pt x="498" y="92"/>
                  </a:lnTo>
                  <a:lnTo>
                    <a:pt x="483" y="100"/>
                  </a:lnTo>
                  <a:lnTo>
                    <a:pt x="455" y="114"/>
                  </a:lnTo>
                  <a:lnTo>
                    <a:pt x="431" y="131"/>
                  </a:lnTo>
                  <a:lnTo>
                    <a:pt x="408" y="146"/>
                  </a:lnTo>
                  <a:lnTo>
                    <a:pt x="387" y="161"/>
                  </a:lnTo>
                  <a:lnTo>
                    <a:pt x="387" y="161"/>
                  </a:lnTo>
                  <a:lnTo>
                    <a:pt x="365" y="176"/>
                  </a:lnTo>
                  <a:lnTo>
                    <a:pt x="347" y="189"/>
                  </a:lnTo>
                  <a:lnTo>
                    <a:pt x="339" y="193"/>
                  </a:lnTo>
                  <a:lnTo>
                    <a:pt x="330" y="196"/>
                  </a:lnTo>
                  <a:lnTo>
                    <a:pt x="322" y="198"/>
                  </a:lnTo>
                  <a:lnTo>
                    <a:pt x="315" y="199"/>
                  </a:lnTo>
                  <a:lnTo>
                    <a:pt x="83" y="199"/>
                  </a:lnTo>
                  <a:lnTo>
                    <a:pt x="83" y="199"/>
                  </a:lnTo>
                  <a:lnTo>
                    <a:pt x="79" y="199"/>
                  </a:lnTo>
                  <a:lnTo>
                    <a:pt x="76" y="202"/>
                  </a:lnTo>
                  <a:lnTo>
                    <a:pt x="73" y="205"/>
                  </a:lnTo>
                  <a:lnTo>
                    <a:pt x="71" y="211"/>
                  </a:lnTo>
                  <a:lnTo>
                    <a:pt x="68" y="216"/>
                  </a:lnTo>
                  <a:lnTo>
                    <a:pt x="67" y="221"/>
                  </a:lnTo>
                  <a:lnTo>
                    <a:pt x="66" y="232"/>
                  </a:lnTo>
                  <a:lnTo>
                    <a:pt x="66" y="232"/>
                  </a:lnTo>
                  <a:lnTo>
                    <a:pt x="67" y="243"/>
                  </a:lnTo>
                  <a:lnTo>
                    <a:pt x="68" y="248"/>
                  </a:lnTo>
                  <a:lnTo>
                    <a:pt x="71" y="253"/>
                  </a:lnTo>
                  <a:lnTo>
                    <a:pt x="73" y="258"/>
                  </a:lnTo>
                  <a:lnTo>
                    <a:pt x="76" y="261"/>
                  </a:lnTo>
                  <a:lnTo>
                    <a:pt x="79" y="264"/>
                  </a:lnTo>
                  <a:lnTo>
                    <a:pt x="83" y="264"/>
                  </a:lnTo>
                  <a:lnTo>
                    <a:pt x="447" y="264"/>
                  </a:lnTo>
                  <a:lnTo>
                    <a:pt x="447" y="264"/>
                  </a:lnTo>
                  <a:lnTo>
                    <a:pt x="453" y="265"/>
                  </a:lnTo>
                  <a:lnTo>
                    <a:pt x="460" y="267"/>
                  </a:lnTo>
                  <a:lnTo>
                    <a:pt x="465" y="271"/>
                  </a:lnTo>
                  <a:lnTo>
                    <a:pt x="470" y="275"/>
                  </a:lnTo>
                  <a:lnTo>
                    <a:pt x="474" y="280"/>
                  </a:lnTo>
                  <a:lnTo>
                    <a:pt x="477" y="285"/>
                  </a:lnTo>
                  <a:lnTo>
                    <a:pt x="479" y="291"/>
                  </a:lnTo>
                  <a:lnTo>
                    <a:pt x="479" y="297"/>
                  </a:lnTo>
                  <a:lnTo>
                    <a:pt x="479" y="297"/>
                  </a:lnTo>
                  <a:lnTo>
                    <a:pt x="479" y="305"/>
                  </a:lnTo>
                  <a:lnTo>
                    <a:pt x="477" y="311"/>
                  </a:lnTo>
                  <a:lnTo>
                    <a:pt x="474" y="316"/>
                  </a:lnTo>
                  <a:lnTo>
                    <a:pt x="470" y="321"/>
                  </a:lnTo>
                  <a:lnTo>
                    <a:pt x="465" y="325"/>
                  </a:lnTo>
                  <a:lnTo>
                    <a:pt x="460" y="329"/>
                  </a:lnTo>
                  <a:lnTo>
                    <a:pt x="453" y="331"/>
                  </a:lnTo>
                  <a:lnTo>
                    <a:pt x="447" y="331"/>
                  </a:lnTo>
                  <a:lnTo>
                    <a:pt x="447" y="3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ndParaRPr>
            </a:p>
          </p:txBody>
        </p:sp>
        <p:sp>
          <p:nvSpPr>
            <p:cNvPr id="46" name="Freeform 115">
              <a:extLst>
                <a:ext uri="{FF2B5EF4-FFF2-40B4-BE49-F238E27FC236}">
                  <a16:creationId xmlns:a16="http://schemas.microsoft.com/office/drawing/2014/main" id="{5FFE1B78-A023-4AF8-BC10-7848495E1B65}"/>
                </a:ext>
              </a:extLst>
            </p:cNvPr>
            <p:cNvSpPr>
              <a:spLocks/>
            </p:cNvSpPr>
            <p:nvPr/>
          </p:nvSpPr>
          <p:spPr bwMode="auto">
            <a:xfrm>
              <a:off x="2720975" y="2919413"/>
              <a:ext cx="225425" cy="211138"/>
            </a:xfrm>
            <a:custGeom>
              <a:avLst/>
              <a:gdLst>
                <a:gd name="T0" fmla="*/ 33 w 991"/>
                <a:gd name="T1" fmla="*/ 930 h 930"/>
                <a:gd name="T2" fmla="*/ 33 w 991"/>
                <a:gd name="T3" fmla="*/ 930 h 930"/>
                <a:gd name="T4" fmla="*/ 26 w 991"/>
                <a:gd name="T5" fmla="*/ 929 h 930"/>
                <a:gd name="T6" fmla="*/ 19 w 991"/>
                <a:gd name="T7" fmla="*/ 927 h 930"/>
                <a:gd name="T8" fmla="*/ 14 w 991"/>
                <a:gd name="T9" fmla="*/ 924 h 930"/>
                <a:gd name="T10" fmla="*/ 9 w 991"/>
                <a:gd name="T11" fmla="*/ 920 h 930"/>
                <a:gd name="T12" fmla="*/ 5 w 991"/>
                <a:gd name="T13" fmla="*/ 915 h 930"/>
                <a:gd name="T14" fmla="*/ 2 w 991"/>
                <a:gd name="T15" fmla="*/ 910 h 930"/>
                <a:gd name="T16" fmla="*/ 0 w 991"/>
                <a:gd name="T17" fmla="*/ 903 h 930"/>
                <a:gd name="T18" fmla="*/ 0 w 991"/>
                <a:gd name="T19" fmla="*/ 897 h 930"/>
                <a:gd name="T20" fmla="*/ 0 w 991"/>
                <a:gd name="T21" fmla="*/ 33 h 930"/>
                <a:gd name="T22" fmla="*/ 0 w 991"/>
                <a:gd name="T23" fmla="*/ 33 h 930"/>
                <a:gd name="T24" fmla="*/ 0 w 991"/>
                <a:gd name="T25" fmla="*/ 25 h 930"/>
                <a:gd name="T26" fmla="*/ 2 w 991"/>
                <a:gd name="T27" fmla="*/ 19 h 930"/>
                <a:gd name="T28" fmla="*/ 5 w 991"/>
                <a:gd name="T29" fmla="*/ 14 h 930"/>
                <a:gd name="T30" fmla="*/ 9 w 991"/>
                <a:gd name="T31" fmla="*/ 9 h 930"/>
                <a:gd name="T32" fmla="*/ 14 w 991"/>
                <a:gd name="T33" fmla="*/ 5 h 930"/>
                <a:gd name="T34" fmla="*/ 19 w 991"/>
                <a:gd name="T35" fmla="*/ 2 h 930"/>
                <a:gd name="T36" fmla="*/ 26 w 991"/>
                <a:gd name="T37" fmla="*/ 1 h 930"/>
                <a:gd name="T38" fmla="*/ 33 w 991"/>
                <a:gd name="T39" fmla="*/ 0 h 930"/>
                <a:gd name="T40" fmla="*/ 958 w 991"/>
                <a:gd name="T41" fmla="*/ 0 h 930"/>
                <a:gd name="T42" fmla="*/ 958 w 991"/>
                <a:gd name="T43" fmla="*/ 0 h 930"/>
                <a:gd name="T44" fmla="*/ 965 w 991"/>
                <a:gd name="T45" fmla="*/ 1 h 930"/>
                <a:gd name="T46" fmla="*/ 971 w 991"/>
                <a:gd name="T47" fmla="*/ 2 h 930"/>
                <a:gd name="T48" fmla="*/ 977 w 991"/>
                <a:gd name="T49" fmla="*/ 5 h 930"/>
                <a:gd name="T50" fmla="*/ 982 w 991"/>
                <a:gd name="T51" fmla="*/ 9 h 930"/>
                <a:gd name="T52" fmla="*/ 986 w 991"/>
                <a:gd name="T53" fmla="*/ 14 h 930"/>
                <a:gd name="T54" fmla="*/ 989 w 991"/>
                <a:gd name="T55" fmla="*/ 19 h 930"/>
                <a:gd name="T56" fmla="*/ 990 w 991"/>
                <a:gd name="T57" fmla="*/ 25 h 930"/>
                <a:gd name="T58" fmla="*/ 991 w 991"/>
                <a:gd name="T59" fmla="*/ 33 h 930"/>
                <a:gd name="T60" fmla="*/ 991 w 991"/>
                <a:gd name="T61" fmla="*/ 760 h 930"/>
                <a:gd name="T62" fmla="*/ 991 w 991"/>
                <a:gd name="T63" fmla="*/ 760 h 930"/>
                <a:gd name="T64" fmla="*/ 990 w 991"/>
                <a:gd name="T65" fmla="*/ 767 h 930"/>
                <a:gd name="T66" fmla="*/ 989 w 991"/>
                <a:gd name="T67" fmla="*/ 773 h 930"/>
                <a:gd name="T68" fmla="*/ 986 w 991"/>
                <a:gd name="T69" fmla="*/ 779 h 930"/>
                <a:gd name="T70" fmla="*/ 982 w 991"/>
                <a:gd name="T71" fmla="*/ 783 h 930"/>
                <a:gd name="T72" fmla="*/ 977 w 991"/>
                <a:gd name="T73" fmla="*/ 787 h 930"/>
                <a:gd name="T74" fmla="*/ 971 w 991"/>
                <a:gd name="T75" fmla="*/ 791 h 930"/>
                <a:gd name="T76" fmla="*/ 965 w 991"/>
                <a:gd name="T77" fmla="*/ 793 h 930"/>
                <a:gd name="T78" fmla="*/ 958 w 991"/>
                <a:gd name="T79" fmla="*/ 794 h 930"/>
                <a:gd name="T80" fmla="*/ 958 w 991"/>
                <a:gd name="T81" fmla="*/ 794 h 930"/>
                <a:gd name="T82" fmla="*/ 952 w 991"/>
                <a:gd name="T83" fmla="*/ 793 h 930"/>
                <a:gd name="T84" fmla="*/ 946 w 991"/>
                <a:gd name="T85" fmla="*/ 791 h 930"/>
                <a:gd name="T86" fmla="*/ 939 w 991"/>
                <a:gd name="T87" fmla="*/ 787 h 930"/>
                <a:gd name="T88" fmla="*/ 935 w 991"/>
                <a:gd name="T89" fmla="*/ 783 h 930"/>
                <a:gd name="T90" fmla="*/ 931 w 991"/>
                <a:gd name="T91" fmla="*/ 779 h 930"/>
                <a:gd name="T92" fmla="*/ 928 w 991"/>
                <a:gd name="T93" fmla="*/ 773 h 930"/>
                <a:gd name="T94" fmla="*/ 926 w 991"/>
                <a:gd name="T95" fmla="*/ 767 h 930"/>
                <a:gd name="T96" fmla="*/ 925 w 991"/>
                <a:gd name="T97" fmla="*/ 760 h 930"/>
                <a:gd name="T98" fmla="*/ 925 w 991"/>
                <a:gd name="T99" fmla="*/ 66 h 930"/>
                <a:gd name="T100" fmla="*/ 65 w 991"/>
                <a:gd name="T101" fmla="*/ 66 h 930"/>
                <a:gd name="T102" fmla="*/ 65 w 991"/>
                <a:gd name="T103" fmla="*/ 897 h 930"/>
                <a:gd name="T104" fmla="*/ 65 w 991"/>
                <a:gd name="T105" fmla="*/ 897 h 930"/>
                <a:gd name="T106" fmla="*/ 65 w 991"/>
                <a:gd name="T107" fmla="*/ 903 h 930"/>
                <a:gd name="T108" fmla="*/ 63 w 991"/>
                <a:gd name="T109" fmla="*/ 910 h 930"/>
                <a:gd name="T110" fmla="*/ 60 w 991"/>
                <a:gd name="T111" fmla="*/ 915 h 930"/>
                <a:gd name="T112" fmla="*/ 56 w 991"/>
                <a:gd name="T113" fmla="*/ 920 h 930"/>
                <a:gd name="T114" fmla="*/ 50 w 991"/>
                <a:gd name="T115" fmla="*/ 924 h 930"/>
                <a:gd name="T116" fmla="*/ 45 w 991"/>
                <a:gd name="T117" fmla="*/ 927 h 930"/>
                <a:gd name="T118" fmla="*/ 39 w 991"/>
                <a:gd name="T119" fmla="*/ 929 h 930"/>
                <a:gd name="T120" fmla="*/ 33 w 991"/>
                <a:gd name="T121" fmla="*/ 930 h 930"/>
                <a:gd name="T122" fmla="*/ 33 w 991"/>
                <a:gd name="T123" fmla="*/ 93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91" h="930">
                  <a:moveTo>
                    <a:pt x="33" y="930"/>
                  </a:moveTo>
                  <a:lnTo>
                    <a:pt x="33" y="930"/>
                  </a:lnTo>
                  <a:lnTo>
                    <a:pt x="26" y="929"/>
                  </a:lnTo>
                  <a:lnTo>
                    <a:pt x="19" y="927"/>
                  </a:lnTo>
                  <a:lnTo>
                    <a:pt x="14" y="924"/>
                  </a:lnTo>
                  <a:lnTo>
                    <a:pt x="9" y="920"/>
                  </a:lnTo>
                  <a:lnTo>
                    <a:pt x="5" y="915"/>
                  </a:lnTo>
                  <a:lnTo>
                    <a:pt x="2" y="910"/>
                  </a:lnTo>
                  <a:lnTo>
                    <a:pt x="0" y="903"/>
                  </a:lnTo>
                  <a:lnTo>
                    <a:pt x="0" y="897"/>
                  </a:lnTo>
                  <a:lnTo>
                    <a:pt x="0" y="33"/>
                  </a:lnTo>
                  <a:lnTo>
                    <a:pt x="0" y="33"/>
                  </a:lnTo>
                  <a:lnTo>
                    <a:pt x="0" y="25"/>
                  </a:lnTo>
                  <a:lnTo>
                    <a:pt x="2" y="19"/>
                  </a:lnTo>
                  <a:lnTo>
                    <a:pt x="5" y="14"/>
                  </a:lnTo>
                  <a:lnTo>
                    <a:pt x="9" y="9"/>
                  </a:lnTo>
                  <a:lnTo>
                    <a:pt x="14" y="5"/>
                  </a:lnTo>
                  <a:lnTo>
                    <a:pt x="19" y="2"/>
                  </a:lnTo>
                  <a:lnTo>
                    <a:pt x="26" y="1"/>
                  </a:lnTo>
                  <a:lnTo>
                    <a:pt x="33" y="0"/>
                  </a:lnTo>
                  <a:lnTo>
                    <a:pt x="958" y="0"/>
                  </a:lnTo>
                  <a:lnTo>
                    <a:pt x="958" y="0"/>
                  </a:lnTo>
                  <a:lnTo>
                    <a:pt x="965" y="1"/>
                  </a:lnTo>
                  <a:lnTo>
                    <a:pt x="971" y="2"/>
                  </a:lnTo>
                  <a:lnTo>
                    <a:pt x="977" y="5"/>
                  </a:lnTo>
                  <a:lnTo>
                    <a:pt x="982" y="9"/>
                  </a:lnTo>
                  <a:lnTo>
                    <a:pt x="986" y="14"/>
                  </a:lnTo>
                  <a:lnTo>
                    <a:pt x="989" y="19"/>
                  </a:lnTo>
                  <a:lnTo>
                    <a:pt x="990" y="25"/>
                  </a:lnTo>
                  <a:lnTo>
                    <a:pt x="991" y="33"/>
                  </a:lnTo>
                  <a:lnTo>
                    <a:pt x="991" y="760"/>
                  </a:lnTo>
                  <a:lnTo>
                    <a:pt x="991" y="760"/>
                  </a:lnTo>
                  <a:lnTo>
                    <a:pt x="990" y="767"/>
                  </a:lnTo>
                  <a:lnTo>
                    <a:pt x="989" y="773"/>
                  </a:lnTo>
                  <a:lnTo>
                    <a:pt x="986" y="779"/>
                  </a:lnTo>
                  <a:lnTo>
                    <a:pt x="982" y="783"/>
                  </a:lnTo>
                  <a:lnTo>
                    <a:pt x="977" y="787"/>
                  </a:lnTo>
                  <a:lnTo>
                    <a:pt x="971" y="791"/>
                  </a:lnTo>
                  <a:lnTo>
                    <a:pt x="965" y="793"/>
                  </a:lnTo>
                  <a:lnTo>
                    <a:pt x="958" y="794"/>
                  </a:lnTo>
                  <a:lnTo>
                    <a:pt x="958" y="794"/>
                  </a:lnTo>
                  <a:lnTo>
                    <a:pt x="952" y="793"/>
                  </a:lnTo>
                  <a:lnTo>
                    <a:pt x="946" y="791"/>
                  </a:lnTo>
                  <a:lnTo>
                    <a:pt x="939" y="787"/>
                  </a:lnTo>
                  <a:lnTo>
                    <a:pt x="935" y="783"/>
                  </a:lnTo>
                  <a:lnTo>
                    <a:pt x="931" y="779"/>
                  </a:lnTo>
                  <a:lnTo>
                    <a:pt x="928" y="773"/>
                  </a:lnTo>
                  <a:lnTo>
                    <a:pt x="926" y="767"/>
                  </a:lnTo>
                  <a:lnTo>
                    <a:pt x="925" y="760"/>
                  </a:lnTo>
                  <a:lnTo>
                    <a:pt x="925" y="66"/>
                  </a:lnTo>
                  <a:lnTo>
                    <a:pt x="65" y="66"/>
                  </a:lnTo>
                  <a:lnTo>
                    <a:pt x="65" y="897"/>
                  </a:lnTo>
                  <a:lnTo>
                    <a:pt x="65" y="897"/>
                  </a:lnTo>
                  <a:lnTo>
                    <a:pt x="65" y="903"/>
                  </a:lnTo>
                  <a:lnTo>
                    <a:pt x="63" y="910"/>
                  </a:lnTo>
                  <a:lnTo>
                    <a:pt x="60" y="915"/>
                  </a:lnTo>
                  <a:lnTo>
                    <a:pt x="56" y="920"/>
                  </a:lnTo>
                  <a:lnTo>
                    <a:pt x="50" y="924"/>
                  </a:lnTo>
                  <a:lnTo>
                    <a:pt x="45" y="927"/>
                  </a:lnTo>
                  <a:lnTo>
                    <a:pt x="39" y="929"/>
                  </a:lnTo>
                  <a:lnTo>
                    <a:pt x="33" y="930"/>
                  </a:lnTo>
                  <a:lnTo>
                    <a:pt x="33" y="9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ndParaRPr>
            </a:p>
          </p:txBody>
        </p:sp>
        <p:sp>
          <p:nvSpPr>
            <p:cNvPr id="47" name="Freeform 116">
              <a:extLst>
                <a:ext uri="{FF2B5EF4-FFF2-40B4-BE49-F238E27FC236}">
                  <a16:creationId xmlns:a16="http://schemas.microsoft.com/office/drawing/2014/main" id="{2173F094-6C06-4ECE-A3D4-13D7DE933AFC}"/>
                </a:ext>
              </a:extLst>
            </p:cNvPr>
            <p:cNvSpPr>
              <a:spLocks/>
            </p:cNvSpPr>
            <p:nvPr/>
          </p:nvSpPr>
          <p:spPr bwMode="auto">
            <a:xfrm>
              <a:off x="2781300" y="2927350"/>
              <a:ext cx="104775" cy="127000"/>
            </a:xfrm>
            <a:custGeom>
              <a:avLst/>
              <a:gdLst>
                <a:gd name="T0" fmla="*/ 430 w 463"/>
                <a:gd name="T1" fmla="*/ 562 h 562"/>
                <a:gd name="T2" fmla="*/ 430 w 463"/>
                <a:gd name="T3" fmla="*/ 562 h 562"/>
                <a:gd name="T4" fmla="*/ 424 w 463"/>
                <a:gd name="T5" fmla="*/ 562 h 562"/>
                <a:gd name="T6" fmla="*/ 419 w 463"/>
                <a:gd name="T7" fmla="*/ 560 h 562"/>
                <a:gd name="T8" fmla="*/ 414 w 463"/>
                <a:gd name="T9" fmla="*/ 558 h 562"/>
                <a:gd name="T10" fmla="*/ 408 w 463"/>
                <a:gd name="T11" fmla="*/ 555 h 562"/>
                <a:gd name="T12" fmla="*/ 231 w 463"/>
                <a:gd name="T13" fmla="*/ 409 h 562"/>
                <a:gd name="T14" fmla="*/ 53 w 463"/>
                <a:gd name="T15" fmla="*/ 555 h 562"/>
                <a:gd name="T16" fmla="*/ 53 w 463"/>
                <a:gd name="T17" fmla="*/ 555 h 562"/>
                <a:gd name="T18" fmla="*/ 50 w 463"/>
                <a:gd name="T19" fmla="*/ 557 h 562"/>
                <a:gd name="T20" fmla="*/ 46 w 463"/>
                <a:gd name="T21" fmla="*/ 560 h 562"/>
                <a:gd name="T22" fmla="*/ 41 w 463"/>
                <a:gd name="T23" fmla="*/ 561 h 562"/>
                <a:gd name="T24" fmla="*/ 37 w 463"/>
                <a:gd name="T25" fmla="*/ 562 h 562"/>
                <a:gd name="T26" fmla="*/ 33 w 463"/>
                <a:gd name="T27" fmla="*/ 562 h 562"/>
                <a:gd name="T28" fmla="*/ 28 w 463"/>
                <a:gd name="T29" fmla="*/ 562 h 562"/>
                <a:gd name="T30" fmla="*/ 23 w 463"/>
                <a:gd name="T31" fmla="*/ 561 h 562"/>
                <a:gd name="T32" fmla="*/ 18 w 463"/>
                <a:gd name="T33" fmla="*/ 559 h 562"/>
                <a:gd name="T34" fmla="*/ 18 w 463"/>
                <a:gd name="T35" fmla="*/ 559 h 562"/>
                <a:gd name="T36" fmla="*/ 14 w 463"/>
                <a:gd name="T37" fmla="*/ 557 h 562"/>
                <a:gd name="T38" fmla="*/ 11 w 463"/>
                <a:gd name="T39" fmla="*/ 554 h 562"/>
                <a:gd name="T40" fmla="*/ 8 w 463"/>
                <a:gd name="T41" fmla="*/ 550 h 562"/>
                <a:gd name="T42" fmla="*/ 5 w 463"/>
                <a:gd name="T43" fmla="*/ 546 h 562"/>
                <a:gd name="T44" fmla="*/ 3 w 463"/>
                <a:gd name="T45" fmla="*/ 542 h 562"/>
                <a:gd name="T46" fmla="*/ 1 w 463"/>
                <a:gd name="T47" fmla="*/ 538 h 562"/>
                <a:gd name="T48" fmla="*/ 1 w 463"/>
                <a:gd name="T49" fmla="*/ 534 h 562"/>
                <a:gd name="T50" fmla="*/ 0 w 463"/>
                <a:gd name="T51" fmla="*/ 529 h 562"/>
                <a:gd name="T52" fmla="*/ 0 w 463"/>
                <a:gd name="T53" fmla="*/ 0 h 562"/>
                <a:gd name="T54" fmla="*/ 66 w 463"/>
                <a:gd name="T55" fmla="*/ 0 h 562"/>
                <a:gd name="T56" fmla="*/ 66 w 463"/>
                <a:gd name="T57" fmla="*/ 459 h 562"/>
                <a:gd name="T58" fmla="*/ 211 w 463"/>
                <a:gd name="T59" fmla="*/ 340 h 562"/>
                <a:gd name="T60" fmla="*/ 211 w 463"/>
                <a:gd name="T61" fmla="*/ 340 h 562"/>
                <a:gd name="T62" fmla="*/ 215 w 463"/>
                <a:gd name="T63" fmla="*/ 337 h 562"/>
                <a:gd name="T64" fmla="*/ 220 w 463"/>
                <a:gd name="T65" fmla="*/ 335 h 562"/>
                <a:gd name="T66" fmla="*/ 225 w 463"/>
                <a:gd name="T67" fmla="*/ 334 h 562"/>
                <a:gd name="T68" fmla="*/ 231 w 463"/>
                <a:gd name="T69" fmla="*/ 333 h 562"/>
                <a:gd name="T70" fmla="*/ 237 w 463"/>
                <a:gd name="T71" fmla="*/ 334 h 562"/>
                <a:gd name="T72" fmla="*/ 242 w 463"/>
                <a:gd name="T73" fmla="*/ 335 h 562"/>
                <a:gd name="T74" fmla="*/ 247 w 463"/>
                <a:gd name="T75" fmla="*/ 337 h 562"/>
                <a:gd name="T76" fmla="*/ 252 w 463"/>
                <a:gd name="T77" fmla="*/ 340 h 562"/>
                <a:gd name="T78" fmla="*/ 397 w 463"/>
                <a:gd name="T79" fmla="*/ 459 h 562"/>
                <a:gd name="T80" fmla="*/ 397 w 463"/>
                <a:gd name="T81" fmla="*/ 0 h 562"/>
                <a:gd name="T82" fmla="*/ 463 w 463"/>
                <a:gd name="T83" fmla="*/ 0 h 562"/>
                <a:gd name="T84" fmla="*/ 463 w 463"/>
                <a:gd name="T85" fmla="*/ 529 h 562"/>
                <a:gd name="T86" fmla="*/ 463 w 463"/>
                <a:gd name="T87" fmla="*/ 529 h 562"/>
                <a:gd name="T88" fmla="*/ 462 w 463"/>
                <a:gd name="T89" fmla="*/ 534 h 562"/>
                <a:gd name="T90" fmla="*/ 461 w 463"/>
                <a:gd name="T91" fmla="*/ 538 h 562"/>
                <a:gd name="T92" fmla="*/ 460 w 463"/>
                <a:gd name="T93" fmla="*/ 542 h 562"/>
                <a:gd name="T94" fmla="*/ 458 w 463"/>
                <a:gd name="T95" fmla="*/ 546 h 562"/>
                <a:gd name="T96" fmla="*/ 455 w 463"/>
                <a:gd name="T97" fmla="*/ 550 h 562"/>
                <a:gd name="T98" fmla="*/ 452 w 463"/>
                <a:gd name="T99" fmla="*/ 554 h 562"/>
                <a:gd name="T100" fmla="*/ 448 w 463"/>
                <a:gd name="T101" fmla="*/ 557 h 562"/>
                <a:gd name="T102" fmla="*/ 444 w 463"/>
                <a:gd name="T103" fmla="*/ 559 h 562"/>
                <a:gd name="T104" fmla="*/ 444 w 463"/>
                <a:gd name="T105" fmla="*/ 559 h 562"/>
                <a:gd name="T106" fmla="*/ 437 w 463"/>
                <a:gd name="T107" fmla="*/ 561 h 562"/>
                <a:gd name="T108" fmla="*/ 430 w 463"/>
                <a:gd name="T109" fmla="*/ 562 h 562"/>
                <a:gd name="T110" fmla="*/ 430 w 463"/>
                <a:gd name="T111" fmla="*/ 562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3" h="562">
                  <a:moveTo>
                    <a:pt x="430" y="562"/>
                  </a:moveTo>
                  <a:lnTo>
                    <a:pt x="430" y="562"/>
                  </a:lnTo>
                  <a:lnTo>
                    <a:pt x="424" y="562"/>
                  </a:lnTo>
                  <a:lnTo>
                    <a:pt x="419" y="560"/>
                  </a:lnTo>
                  <a:lnTo>
                    <a:pt x="414" y="558"/>
                  </a:lnTo>
                  <a:lnTo>
                    <a:pt x="408" y="555"/>
                  </a:lnTo>
                  <a:lnTo>
                    <a:pt x="231" y="409"/>
                  </a:lnTo>
                  <a:lnTo>
                    <a:pt x="53" y="555"/>
                  </a:lnTo>
                  <a:lnTo>
                    <a:pt x="53" y="555"/>
                  </a:lnTo>
                  <a:lnTo>
                    <a:pt x="50" y="557"/>
                  </a:lnTo>
                  <a:lnTo>
                    <a:pt x="46" y="560"/>
                  </a:lnTo>
                  <a:lnTo>
                    <a:pt x="41" y="561"/>
                  </a:lnTo>
                  <a:lnTo>
                    <a:pt x="37" y="562"/>
                  </a:lnTo>
                  <a:lnTo>
                    <a:pt x="33" y="562"/>
                  </a:lnTo>
                  <a:lnTo>
                    <a:pt x="28" y="562"/>
                  </a:lnTo>
                  <a:lnTo>
                    <a:pt x="23" y="561"/>
                  </a:lnTo>
                  <a:lnTo>
                    <a:pt x="18" y="559"/>
                  </a:lnTo>
                  <a:lnTo>
                    <a:pt x="18" y="559"/>
                  </a:lnTo>
                  <a:lnTo>
                    <a:pt x="14" y="557"/>
                  </a:lnTo>
                  <a:lnTo>
                    <a:pt x="11" y="554"/>
                  </a:lnTo>
                  <a:lnTo>
                    <a:pt x="8" y="550"/>
                  </a:lnTo>
                  <a:lnTo>
                    <a:pt x="5" y="546"/>
                  </a:lnTo>
                  <a:lnTo>
                    <a:pt x="3" y="542"/>
                  </a:lnTo>
                  <a:lnTo>
                    <a:pt x="1" y="538"/>
                  </a:lnTo>
                  <a:lnTo>
                    <a:pt x="1" y="534"/>
                  </a:lnTo>
                  <a:lnTo>
                    <a:pt x="0" y="529"/>
                  </a:lnTo>
                  <a:lnTo>
                    <a:pt x="0" y="0"/>
                  </a:lnTo>
                  <a:lnTo>
                    <a:pt x="66" y="0"/>
                  </a:lnTo>
                  <a:lnTo>
                    <a:pt x="66" y="459"/>
                  </a:lnTo>
                  <a:lnTo>
                    <a:pt x="211" y="340"/>
                  </a:lnTo>
                  <a:lnTo>
                    <a:pt x="211" y="340"/>
                  </a:lnTo>
                  <a:lnTo>
                    <a:pt x="215" y="337"/>
                  </a:lnTo>
                  <a:lnTo>
                    <a:pt x="220" y="335"/>
                  </a:lnTo>
                  <a:lnTo>
                    <a:pt x="225" y="334"/>
                  </a:lnTo>
                  <a:lnTo>
                    <a:pt x="231" y="333"/>
                  </a:lnTo>
                  <a:lnTo>
                    <a:pt x="237" y="334"/>
                  </a:lnTo>
                  <a:lnTo>
                    <a:pt x="242" y="335"/>
                  </a:lnTo>
                  <a:lnTo>
                    <a:pt x="247" y="337"/>
                  </a:lnTo>
                  <a:lnTo>
                    <a:pt x="252" y="340"/>
                  </a:lnTo>
                  <a:lnTo>
                    <a:pt x="397" y="459"/>
                  </a:lnTo>
                  <a:lnTo>
                    <a:pt x="397" y="0"/>
                  </a:lnTo>
                  <a:lnTo>
                    <a:pt x="463" y="0"/>
                  </a:lnTo>
                  <a:lnTo>
                    <a:pt x="463" y="529"/>
                  </a:lnTo>
                  <a:lnTo>
                    <a:pt x="463" y="529"/>
                  </a:lnTo>
                  <a:lnTo>
                    <a:pt x="462" y="534"/>
                  </a:lnTo>
                  <a:lnTo>
                    <a:pt x="461" y="538"/>
                  </a:lnTo>
                  <a:lnTo>
                    <a:pt x="460" y="542"/>
                  </a:lnTo>
                  <a:lnTo>
                    <a:pt x="458" y="546"/>
                  </a:lnTo>
                  <a:lnTo>
                    <a:pt x="455" y="550"/>
                  </a:lnTo>
                  <a:lnTo>
                    <a:pt x="452" y="554"/>
                  </a:lnTo>
                  <a:lnTo>
                    <a:pt x="448" y="557"/>
                  </a:lnTo>
                  <a:lnTo>
                    <a:pt x="444" y="559"/>
                  </a:lnTo>
                  <a:lnTo>
                    <a:pt x="444" y="559"/>
                  </a:lnTo>
                  <a:lnTo>
                    <a:pt x="437" y="561"/>
                  </a:lnTo>
                  <a:lnTo>
                    <a:pt x="430" y="562"/>
                  </a:lnTo>
                  <a:lnTo>
                    <a:pt x="430" y="5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ndParaRPr>
            </a:p>
          </p:txBody>
        </p:sp>
      </p:grpSp>
      <p:sp>
        <p:nvSpPr>
          <p:cNvPr id="48" name="Rounded Rectangle 197">
            <a:extLst>
              <a:ext uri="{FF2B5EF4-FFF2-40B4-BE49-F238E27FC236}">
                <a16:creationId xmlns:a16="http://schemas.microsoft.com/office/drawing/2014/main" id="{66634B91-203B-4671-8DB7-F751CCE148CB}"/>
              </a:ext>
            </a:extLst>
          </p:cNvPr>
          <p:cNvSpPr/>
          <p:nvPr/>
        </p:nvSpPr>
        <p:spPr>
          <a:xfrm>
            <a:off x="7784087" y="4239104"/>
            <a:ext cx="2104220" cy="646692"/>
          </a:xfrm>
          <a:prstGeom prst="roundRect">
            <a:avLst/>
          </a:prstGeom>
          <a:solidFill>
            <a:sysClr val="window" lastClr="FFFFFF"/>
          </a:solidFill>
          <a:ln w="19050" cap="flat" cmpd="sng" algn="ctr">
            <a:solidFill>
              <a:srgbClr val="E836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Calibri Light"/>
            </a:endParaRPr>
          </a:p>
        </p:txBody>
      </p:sp>
      <p:cxnSp>
        <p:nvCxnSpPr>
          <p:cNvPr id="50" name="Straight Connector 88">
            <a:extLst>
              <a:ext uri="{FF2B5EF4-FFF2-40B4-BE49-F238E27FC236}">
                <a16:creationId xmlns:a16="http://schemas.microsoft.com/office/drawing/2014/main" id="{A8C7AA94-FFD5-4F5E-85D8-262346D11438}"/>
              </a:ext>
            </a:extLst>
          </p:cNvPr>
          <p:cNvCxnSpPr>
            <a:cxnSpLocks/>
          </p:cNvCxnSpPr>
          <p:nvPr/>
        </p:nvCxnSpPr>
        <p:spPr>
          <a:xfrm>
            <a:off x="8836198" y="2880020"/>
            <a:ext cx="0" cy="1334401"/>
          </a:xfrm>
          <a:prstGeom prst="line">
            <a:avLst/>
          </a:prstGeom>
          <a:noFill/>
          <a:ln w="12700" cap="flat" cmpd="sng" algn="ctr">
            <a:solidFill>
              <a:schemeClr val="tx1"/>
            </a:solidFill>
            <a:prstDash val="solid"/>
            <a:miter lim="800000"/>
            <a:headEnd type="oval" w="med" len="med"/>
            <a:tailEnd type="oval" w="med" len="med"/>
          </a:ln>
          <a:effectLst/>
        </p:spPr>
      </p:cxnSp>
      <p:sp>
        <p:nvSpPr>
          <p:cNvPr id="56" name="TextBox 72">
            <a:extLst>
              <a:ext uri="{FF2B5EF4-FFF2-40B4-BE49-F238E27FC236}">
                <a16:creationId xmlns:a16="http://schemas.microsoft.com/office/drawing/2014/main" id="{285F1BCA-FE6B-46DE-869A-E4283303D04C}"/>
              </a:ext>
            </a:extLst>
          </p:cNvPr>
          <p:cNvSpPr txBox="1"/>
          <p:nvPr/>
        </p:nvSpPr>
        <p:spPr>
          <a:xfrm>
            <a:off x="7817241" y="4376132"/>
            <a:ext cx="2104275" cy="430887"/>
          </a:xfrm>
          <a:prstGeom prst="rect">
            <a:avLst/>
          </a:prstGeom>
          <a:noFill/>
          <a:ln w="6350">
            <a:noFill/>
            <a:prstDash val="dash"/>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prstClr val="black"/>
                </a:solidFill>
                <a:effectLst/>
                <a:uLnTx/>
                <a:uFillTx/>
                <a:latin typeface="Agency FB" panose="020B0503020202020204" pitchFamily="34" charset="0"/>
              </a:rPr>
              <a:t>Circular</a:t>
            </a:r>
            <a:r>
              <a:rPr kumimoji="0" lang="es-CO" sz="1400" b="1" i="0" u="none" strike="noStrike" kern="1200" cap="none" spc="0" normalizeH="0" noProof="0" dirty="0">
                <a:ln>
                  <a:noFill/>
                </a:ln>
                <a:solidFill>
                  <a:prstClr val="black"/>
                </a:solidFill>
                <a:effectLst/>
                <a:uLnTx/>
                <a:uFillTx/>
                <a:latin typeface="Agency FB" panose="020B0503020202020204" pitchFamily="34" charset="0"/>
              </a:rPr>
              <a:t> 018 – 22 de septiembre de 2021-</a:t>
            </a:r>
            <a:endParaRPr kumimoji="0" lang="es-CO" sz="1400" b="1" i="0" u="none" strike="noStrike" kern="1200" cap="none" spc="0" normalizeH="0" baseline="0" noProof="0" dirty="0">
              <a:ln>
                <a:noFill/>
              </a:ln>
              <a:solidFill>
                <a:prstClr val="black"/>
              </a:solidFill>
              <a:effectLst/>
              <a:uLnTx/>
              <a:uFillTx/>
              <a:latin typeface="Agency FB" panose="020B0503020202020204" pitchFamily="34" charset="0"/>
            </a:endParaRPr>
          </a:p>
        </p:txBody>
      </p:sp>
    </p:spTree>
    <p:extLst>
      <p:ext uri="{BB962C8B-B14F-4D97-AF65-F5344CB8AC3E}">
        <p14:creationId xmlns:p14="http://schemas.microsoft.com/office/powerpoint/2010/main" val="429147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ustomShape 1"/>
          <p:cNvSpPr/>
          <p:nvPr/>
        </p:nvSpPr>
        <p:spPr>
          <a:xfrm>
            <a:off x="10744920" y="6914520"/>
            <a:ext cx="2091600" cy="35136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p:style>
      </p:sp>
      <p:grpSp>
        <p:nvGrpSpPr>
          <p:cNvPr id="208" name="Group 2"/>
          <p:cNvGrpSpPr/>
          <p:nvPr/>
        </p:nvGrpSpPr>
        <p:grpSpPr>
          <a:xfrm>
            <a:off x="0" y="4990414"/>
            <a:ext cx="12188880" cy="1905840"/>
            <a:chOff x="0" y="4941360"/>
            <a:chExt cx="12188880" cy="1905840"/>
          </a:xfrm>
        </p:grpSpPr>
        <p:sp>
          <p:nvSpPr>
            <p:cNvPr id="209" name="CustomShape 3"/>
            <p:cNvSpPr/>
            <p:nvPr/>
          </p:nvSpPr>
          <p:spPr>
            <a:xfrm>
              <a:off x="0" y="4941360"/>
              <a:ext cx="12188880" cy="1905840"/>
            </a:xfrm>
            <a:custGeom>
              <a:avLst/>
              <a:gdLst/>
              <a:ahLst/>
              <a:cxnLst/>
              <a:rect l="l" t="t" r="r" b="b"/>
              <a:pathLst>
                <a:path w="12192000" h="1909138">
                  <a:moveTo>
                    <a:pt x="0" y="0"/>
                  </a:moveTo>
                  <a:lnTo>
                    <a:pt x="227719" y="142350"/>
                  </a:lnTo>
                  <a:cubicBezTo>
                    <a:pt x="1777640" y="1065981"/>
                    <a:pt x="3836554" y="1628919"/>
                    <a:pt x="6096001" y="1628919"/>
                  </a:cubicBezTo>
                  <a:cubicBezTo>
                    <a:pt x="8355448" y="1628919"/>
                    <a:pt x="10414362" y="1065981"/>
                    <a:pt x="11964283" y="142350"/>
                  </a:cubicBezTo>
                  <a:lnTo>
                    <a:pt x="12192000" y="1"/>
                  </a:lnTo>
                  <a:lnTo>
                    <a:pt x="12192000" y="1909138"/>
                  </a:lnTo>
                  <a:lnTo>
                    <a:pt x="0" y="1909138"/>
                  </a:lnTo>
                  <a:lnTo>
                    <a:pt x="0" y="0"/>
                  </a:lnTo>
                  <a:close/>
                </a:path>
              </a:pathLst>
            </a:custGeom>
            <a:solidFill>
              <a:srgbClr val="E8F1F6"/>
            </a:solidFill>
            <a:ln>
              <a:noFill/>
            </a:ln>
          </p:spPr>
          <p:style>
            <a:lnRef idx="0">
              <a:scrgbClr r="0" g="0" b="0"/>
            </a:lnRef>
            <a:fillRef idx="0">
              <a:scrgbClr r="0" g="0" b="0"/>
            </a:fillRef>
            <a:effectRef idx="0">
              <a:scrgbClr r="0" g="0" b="0"/>
            </a:effectRef>
            <a:fontRef idx="minor"/>
          </p:style>
        </p:sp>
        <p:sp>
          <p:nvSpPr>
            <p:cNvPr id="210" name="CustomShape 4"/>
            <p:cNvSpPr/>
            <p:nvPr/>
          </p:nvSpPr>
          <p:spPr>
            <a:xfrm>
              <a:off x="0" y="5556240"/>
              <a:ext cx="12188880" cy="1290960"/>
            </a:xfrm>
            <a:custGeom>
              <a:avLst/>
              <a:gdLst/>
              <a:ahLst/>
              <a:cxnLst/>
              <a:rect l="l" t="t" r="r" b="b"/>
              <a:pathLst>
                <a:path w="12192000" h="1909138">
                  <a:moveTo>
                    <a:pt x="0" y="0"/>
                  </a:moveTo>
                  <a:lnTo>
                    <a:pt x="227719" y="142350"/>
                  </a:lnTo>
                  <a:cubicBezTo>
                    <a:pt x="1777640" y="1065981"/>
                    <a:pt x="3836554" y="1628919"/>
                    <a:pt x="6096001" y="1628919"/>
                  </a:cubicBezTo>
                  <a:cubicBezTo>
                    <a:pt x="8355448" y="1628919"/>
                    <a:pt x="10414362" y="1065981"/>
                    <a:pt x="11964283" y="142350"/>
                  </a:cubicBezTo>
                  <a:lnTo>
                    <a:pt x="12192000" y="1"/>
                  </a:lnTo>
                  <a:lnTo>
                    <a:pt x="12192000" y="1909138"/>
                  </a:lnTo>
                  <a:lnTo>
                    <a:pt x="0" y="1909138"/>
                  </a:lnTo>
                  <a:lnTo>
                    <a:pt x="0" y="0"/>
                  </a:lnTo>
                  <a:close/>
                </a:path>
              </a:pathLst>
            </a:custGeom>
            <a:solidFill>
              <a:srgbClr val="7AC2F9">
                <a:alpha val="11000"/>
              </a:srgbClr>
            </a:solidFill>
            <a:ln>
              <a:noFill/>
            </a:ln>
          </p:spPr>
          <p:style>
            <a:lnRef idx="0">
              <a:scrgbClr r="0" g="0" b="0"/>
            </a:lnRef>
            <a:fillRef idx="0">
              <a:scrgbClr r="0" g="0" b="0"/>
            </a:fillRef>
            <a:effectRef idx="0">
              <a:scrgbClr r="0" g="0" b="0"/>
            </a:effectRef>
            <a:fontRef idx="minor"/>
          </p:style>
        </p:sp>
      </p:grpSp>
      <p:sp>
        <p:nvSpPr>
          <p:cNvPr id="213" name="CustomShape 7"/>
          <p:cNvSpPr/>
          <p:nvPr/>
        </p:nvSpPr>
        <p:spPr>
          <a:xfrm>
            <a:off x="0" y="216000"/>
            <a:ext cx="12188880" cy="861774"/>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1" normalizeH="0" baseline="0" noProof="0" dirty="0">
                <a:ln>
                  <a:noFill/>
                </a:ln>
                <a:solidFill>
                  <a:srgbClr val="083D65"/>
                </a:solidFill>
                <a:effectLst/>
                <a:uLnTx/>
                <a:uFillTx/>
                <a:latin typeface="Segoe UI"/>
              </a:rPr>
              <a:t>TIEMPOS</a:t>
            </a:r>
            <a:r>
              <a:rPr kumimoji="0" lang="en-US" sz="2800" b="1" i="0" u="none" strike="noStrike" kern="1200" cap="none" spc="-1" normalizeH="0" noProof="0" dirty="0">
                <a:ln>
                  <a:noFill/>
                </a:ln>
                <a:solidFill>
                  <a:srgbClr val="083D65"/>
                </a:solidFill>
                <a:effectLst/>
                <a:uLnTx/>
                <a:uFillTx/>
                <a:latin typeface="Segoe UI"/>
              </a:rPr>
              <a:t> DE APLICACIÓN NORMATIVA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spc="-1" noProof="0" dirty="0">
                <a:solidFill>
                  <a:srgbClr val="083D65"/>
                </a:solidFill>
                <a:latin typeface="Segoe UI"/>
              </a:rPr>
              <a:t>RES.1519 DEL 24 DE AGOSTO DE 2020</a:t>
            </a:r>
            <a:r>
              <a:rPr kumimoji="0" lang="en-US" sz="2800" b="1" i="0" u="none" strike="noStrike" kern="1200" cap="none" spc="-1" normalizeH="0" noProof="0" dirty="0">
                <a:ln>
                  <a:noFill/>
                </a:ln>
                <a:solidFill>
                  <a:srgbClr val="083D65"/>
                </a:solidFill>
                <a:effectLst/>
                <a:uLnTx/>
                <a:uFillTx/>
                <a:latin typeface="Segoe UI"/>
              </a:rPr>
              <a:t> </a:t>
            </a:r>
            <a:r>
              <a:rPr kumimoji="0" lang="en-US" sz="2800" b="1" i="0" u="none" strike="noStrike" kern="1200" cap="none" spc="-1" normalizeH="0" baseline="0" noProof="0" dirty="0">
                <a:ln>
                  <a:noFill/>
                </a:ln>
                <a:solidFill>
                  <a:srgbClr val="083D65"/>
                </a:solidFill>
                <a:effectLst/>
                <a:uLnTx/>
                <a:uFillTx/>
                <a:latin typeface="Segoe UI"/>
              </a:rPr>
              <a:t> </a:t>
            </a:r>
          </a:p>
        </p:txBody>
      </p:sp>
      <p:sp>
        <p:nvSpPr>
          <p:cNvPr id="57" name="Rectangle 75">
            <a:extLst>
              <a:ext uri="{FF2B5EF4-FFF2-40B4-BE49-F238E27FC236}">
                <a16:creationId xmlns:a16="http://schemas.microsoft.com/office/drawing/2014/main" id="{1D036292-56CE-4991-A9B3-50D0C2B756F8}"/>
              </a:ext>
            </a:extLst>
          </p:cNvPr>
          <p:cNvSpPr/>
          <p:nvPr>
            <p:custDataLst>
              <p:tags r:id="rId1"/>
            </p:custDataLst>
          </p:nvPr>
        </p:nvSpPr>
        <p:spPr>
          <a:xfrm>
            <a:off x="7845493" y="3377094"/>
            <a:ext cx="1578927"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a:rPr>
              <a:t>01</a:t>
            </a:r>
          </a:p>
        </p:txBody>
      </p:sp>
      <p:sp>
        <p:nvSpPr>
          <p:cNvPr id="3" name="Rectángulo 2"/>
          <p:cNvSpPr/>
          <p:nvPr/>
        </p:nvSpPr>
        <p:spPr>
          <a:xfrm>
            <a:off x="877452" y="1200031"/>
            <a:ext cx="10613513" cy="4247317"/>
          </a:xfrm>
          <a:prstGeom prst="rect">
            <a:avLst/>
          </a:prstGeom>
        </p:spPr>
        <p:txBody>
          <a:bodyPr wrap="square">
            <a:spAutoFit/>
          </a:bodyPr>
          <a:lstStyle/>
          <a:p>
            <a:endParaRPr lang="es-ES" dirty="0"/>
          </a:p>
          <a:p>
            <a:pPr marL="285750" indent="-285750" algn="just">
              <a:buFont typeface="Wingdings" panose="05000000000000000000" pitchFamily="2" charset="2"/>
              <a:buChar char="Ø"/>
            </a:pPr>
            <a:r>
              <a:rPr lang="es-ES" dirty="0"/>
              <a:t>VIGENCIA DE RESOLUCIÓN: Diario Oficial No. 51.521 de 7 de diciembre de 2020.</a:t>
            </a:r>
          </a:p>
          <a:p>
            <a:pPr marL="285750" indent="-285750" algn="just">
              <a:buFont typeface="Wingdings" panose="05000000000000000000" pitchFamily="2" charset="2"/>
              <a:buChar char="Ø"/>
            </a:pPr>
            <a:endParaRPr lang="es-ES" dirty="0"/>
          </a:p>
          <a:p>
            <a:pPr algn="just"/>
            <a:endParaRPr lang="es-ES" dirty="0"/>
          </a:p>
          <a:p>
            <a:pPr marL="285750" indent="-285750" algn="just">
              <a:buFont typeface="Wingdings" panose="05000000000000000000" pitchFamily="2" charset="2"/>
              <a:buChar char="Ø"/>
            </a:pPr>
            <a:r>
              <a:rPr lang="es-ES" dirty="0"/>
              <a:t>A partir del 1 de enero del 2022, los sujetos obligados debieron darle cumplimiento a los estándares AA de la Guía de Accesibilidad de Contenidos Web (</a:t>
            </a:r>
            <a:r>
              <a:rPr lang="es-ES" i="1" dirty="0"/>
              <a:t>Web Content Accesibillity Guidelines </a:t>
            </a:r>
            <a:r>
              <a:rPr lang="es-ES" dirty="0"/>
              <a:t>- WCAG) en la versión 2.1, expedida por el World Web Consortium (W3C), conforme con el Anexo 1 de la presente resolución aplicable en todos los procesos de actualización, estructuración, reestructuración, diseño, rediseño de sus portales web y sedes electrónicas, así como de los contenidos existentes en ésas.</a:t>
            </a:r>
          </a:p>
          <a:p>
            <a:pPr algn="just"/>
            <a:endParaRPr lang="es-ES" dirty="0"/>
          </a:p>
          <a:p>
            <a:pPr algn="just"/>
            <a:endParaRPr lang="es-ES" dirty="0"/>
          </a:p>
          <a:p>
            <a:pPr marL="285750" indent="-285750" algn="just">
              <a:buFont typeface="Wingdings" panose="05000000000000000000" pitchFamily="2" charset="2"/>
              <a:buChar char="Ø"/>
            </a:pPr>
            <a:r>
              <a:rPr lang="es-ES" dirty="0"/>
              <a:t>Los Estándares de publicación y divulgación de contenidos e información, la Información digital archivada, las condiciones mínimas técnicas y de seguridad digital y la condiciones mínimas de publicación de datos abiertos, se debieron implementar a más tardar el 31 de marzo del 2021.</a:t>
            </a:r>
          </a:p>
        </p:txBody>
      </p:sp>
    </p:spTree>
    <p:extLst>
      <p:ext uri="{BB962C8B-B14F-4D97-AF65-F5344CB8AC3E}">
        <p14:creationId xmlns:p14="http://schemas.microsoft.com/office/powerpoint/2010/main" val="1588946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ustomShape 1"/>
          <p:cNvSpPr/>
          <p:nvPr/>
        </p:nvSpPr>
        <p:spPr>
          <a:xfrm>
            <a:off x="962639" y="3087720"/>
            <a:ext cx="10616829" cy="3260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lvl="0" algn="r">
              <a:defRPr/>
            </a:pPr>
            <a:r>
              <a:rPr lang="en-US" sz="3600" b="1" spc="-1" dirty="0">
                <a:solidFill>
                  <a:srgbClr val="083D65"/>
                </a:solidFill>
                <a:latin typeface="Segoe UI"/>
              </a:rPr>
              <a:t> </a:t>
            </a:r>
            <a:r>
              <a:rPr lang="en-US" sz="3600" b="1" spc="-1" dirty="0">
                <a:solidFill>
                  <a:schemeClr val="bg1"/>
                </a:solidFill>
                <a:latin typeface="Segoe UI"/>
              </a:rPr>
              <a:t>ÍNDICE DE TRANSPARENCIA </a:t>
            </a:r>
          </a:p>
          <a:p>
            <a:pPr lvl="0" algn="r">
              <a:defRPr/>
            </a:pPr>
            <a:r>
              <a:rPr lang="en-US" sz="3600" b="1" spc="-1" dirty="0">
                <a:solidFill>
                  <a:schemeClr val="bg1"/>
                </a:solidFill>
                <a:latin typeface="Segoe UI"/>
              </a:rPr>
              <a:t>Y ACCESO A LA INFORMACIÓN</a:t>
            </a:r>
          </a:p>
          <a:p>
            <a:pPr algn="r">
              <a:defRPr/>
            </a:pPr>
            <a:r>
              <a:rPr lang="en-US" sz="3600" b="1" spc="-1" dirty="0">
                <a:solidFill>
                  <a:schemeClr val="bg1"/>
                </a:solidFill>
                <a:latin typeface="Segoe UI"/>
              </a:rPr>
              <a:t>ITA</a:t>
            </a:r>
            <a:endParaRPr lang="es-CO" sz="3600" spc="-1" dirty="0">
              <a:solidFill>
                <a:prstClr val="black"/>
              </a:solidFill>
            </a:endParaRPr>
          </a:p>
          <a:p>
            <a:pPr lvl="0" algn="r">
              <a:defRPr/>
            </a:pPr>
            <a:r>
              <a:rPr lang="en-US" sz="3600" b="1" spc="-1" dirty="0">
                <a:solidFill>
                  <a:schemeClr val="bg1"/>
                </a:solidFill>
                <a:latin typeface="Segoe UI"/>
              </a:rPr>
              <a:t> </a:t>
            </a:r>
          </a:p>
        </p:txBody>
      </p:sp>
    </p:spTree>
    <p:extLst>
      <p:ext uri="{BB962C8B-B14F-4D97-AF65-F5344CB8AC3E}">
        <p14:creationId xmlns:p14="http://schemas.microsoft.com/office/powerpoint/2010/main" val="2550248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ndParaRPr>
          </a:p>
        </p:txBody>
      </p:sp>
      <p:sp>
        <p:nvSpPr>
          <p:cNvPr id="92" name="Rectangle 91">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6459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ndParaRPr>
          </a:p>
        </p:txBody>
      </p:sp>
      <p:sp>
        <p:nvSpPr>
          <p:cNvPr id="94" name="Freeform: Shape 93">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46337"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ndParaRPr>
          </a:p>
        </p:txBody>
      </p:sp>
      <p:sp>
        <p:nvSpPr>
          <p:cNvPr id="32" name="TextBox 25">
            <a:extLst>
              <a:ext uri="{FF2B5EF4-FFF2-40B4-BE49-F238E27FC236}">
                <a16:creationId xmlns:a16="http://schemas.microsoft.com/office/drawing/2014/main" id="{96864839-74C7-4230-AAE3-6875A97177F7}"/>
              </a:ext>
            </a:extLst>
          </p:cNvPr>
          <p:cNvSpPr txBox="1"/>
          <p:nvPr/>
        </p:nvSpPr>
        <p:spPr>
          <a:xfrm>
            <a:off x="6771456" y="989641"/>
            <a:ext cx="5157216" cy="3773010"/>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000" b="1" i="1" u="none" strike="noStrike" kern="1200" cap="none" spc="0" normalizeH="0" baseline="0" noProof="0" dirty="0">
              <a:ln>
                <a:noFill/>
              </a:ln>
              <a:solidFill>
                <a:prstClr val="black"/>
              </a:solidFill>
              <a:effectLst/>
              <a:uLnTx/>
              <a:uFillTx/>
              <a:latin typeface="Arial"/>
            </a:endParaRPr>
          </a:p>
        </p:txBody>
      </p:sp>
      <p:sp>
        <p:nvSpPr>
          <p:cNvPr id="213" name="CustomShape 7"/>
          <p:cNvSpPr/>
          <p:nvPr/>
        </p:nvSpPr>
        <p:spPr>
          <a:xfrm>
            <a:off x="-673895" y="-56520"/>
            <a:ext cx="12188880" cy="2723823"/>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marL="514350" marR="0" lvl="0" indent="-514350" algn="ctr" defTabSz="914400" rtl="0" eaLnBrk="1" fontAlgn="auto" latinLnBrk="0" hangingPunct="1">
              <a:lnSpc>
                <a:spcPct val="100000"/>
              </a:lnSpc>
              <a:spcBef>
                <a:spcPts val="0"/>
              </a:spcBef>
              <a:spcAft>
                <a:spcPts val="600"/>
              </a:spcAft>
              <a:buClrTx/>
              <a:buSzTx/>
              <a:buFontTx/>
              <a:buAutoNum type="arabicPeriod"/>
              <a:tabLst/>
              <a:defRPr/>
            </a:pPr>
            <a:endParaRPr kumimoji="0" lang="en-US" sz="2800" b="1" i="0" u="none" strike="noStrike" kern="1200" cap="none" spc="-1" normalizeH="0" baseline="0" noProof="0" dirty="0">
              <a:ln>
                <a:noFill/>
              </a:ln>
              <a:solidFill>
                <a:srgbClr val="083D65"/>
              </a:solidFill>
              <a:effectLst/>
              <a:uLnTx/>
              <a:uFillTx/>
              <a:latin typeface="Segoe UI"/>
              <a:ea typeface="DejaVu Sans"/>
            </a:endParaRPr>
          </a:p>
          <a:p>
            <a:pPr marL="514350" marR="0" lvl="0" indent="-514350" algn="ctr" defTabSz="914400" rtl="0" eaLnBrk="1" fontAlgn="auto" latinLnBrk="0" hangingPunct="1">
              <a:lnSpc>
                <a:spcPct val="100000"/>
              </a:lnSpc>
              <a:spcBef>
                <a:spcPts val="0"/>
              </a:spcBef>
              <a:spcAft>
                <a:spcPts val="600"/>
              </a:spcAft>
              <a:buClrTx/>
              <a:buSzTx/>
              <a:buFontTx/>
              <a:buAutoNum type="arabicPeriod"/>
              <a:tabLst/>
              <a:defRPr/>
            </a:pPr>
            <a:endParaRPr kumimoji="0" lang="en-US" sz="2800" b="1" i="0" u="none" strike="noStrike" kern="1200" cap="none" spc="-1" normalizeH="0" baseline="0" noProof="0" dirty="0">
              <a:ln>
                <a:noFill/>
              </a:ln>
              <a:solidFill>
                <a:srgbClr val="083D65"/>
              </a:solidFill>
              <a:effectLst/>
              <a:uLnTx/>
              <a:uFillTx/>
              <a:latin typeface="Segoe UI"/>
              <a:ea typeface="DejaVu Sans"/>
            </a:endParaRPr>
          </a:p>
          <a:p>
            <a:pPr marL="514350" marR="0" lvl="0" indent="-514350" algn="ctr" defTabSz="914400" rtl="0" eaLnBrk="1" fontAlgn="auto" latinLnBrk="0" hangingPunct="1">
              <a:lnSpc>
                <a:spcPct val="100000"/>
              </a:lnSpc>
              <a:spcBef>
                <a:spcPts val="0"/>
              </a:spcBef>
              <a:spcAft>
                <a:spcPts val="600"/>
              </a:spcAft>
              <a:buClrTx/>
              <a:buSzTx/>
              <a:buFontTx/>
              <a:buAutoNum type="arabicPeriod"/>
              <a:tabLst/>
              <a:defRPr/>
            </a:pPr>
            <a:endParaRPr kumimoji="0" lang="en-US" sz="2800" b="1" i="0" u="none" strike="noStrike" kern="1200" cap="none" spc="-1" normalizeH="0" baseline="0" noProof="0" dirty="0">
              <a:ln>
                <a:noFill/>
              </a:ln>
              <a:solidFill>
                <a:srgbClr val="083D65"/>
              </a:solidFill>
              <a:effectLst/>
              <a:uLnTx/>
              <a:uFillTx/>
              <a:latin typeface="Segoe UI"/>
              <a:ea typeface="DejaVu Sans"/>
            </a:endParaRPr>
          </a:p>
          <a:p>
            <a:pPr marL="514350" marR="0" lvl="0" indent="-514350" algn="ctr" defTabSz="914400" rtl="0" eaLnBrk="1" fontAlgn="auto" latinLnBrk="0" hangingPunct="1">
              <a:lnSpc>
                <a:spcPct val="100000"/>
              </a:lnSpc>
              <a:spcBef>
                <a:spcPts val="0"/>
              </a:spcBef>
              <a:spcAft>
                <a:spcPts val="600"/>
              </a:spcAft>
              <a:buClrTx/>
              <a:buSzTx/>
              <a:buFontTx/>
              <a:buAutoNum type="arabicPeriod"/>
              <a:tabLst/>
              <a:defRPr/>
            </a:pPr>
            <a:endParaRPr kumimoji="0" lang="en-US" sz="2800" b="1" i="0" u="none" strike="noStrike" kern="1200" cap="none" spc="-1" normalizeH="0" baseline="0" noProof="0" dirty="0">
              <a:ln>
                <a:noFill/>
              </a:ln>
              <a:solidFill>
                <a:srgbClr val="083D65"/>
              </a:solidFill>
              <a:effectLst/>
              <a:uLnTx/>
              <a:uFillTx/>
              <a:latin typeface="Segoe UI"/>
              <a:ea typeface="DejaVu Sans"/>
            </a:endParaRPr>
          </a:p>
          <a:p>
            <a:pPr marL="514350" marR="0" lvl="0" indent="-514350" algn="ctr" defTabSz="914400" rtl="0" eaLnBrk="1" fontAlgn="auto" latinLnBrk="0" hangingPunct="1">
              <a:lnSpc>
                <a:spcPct val="100000"/>
              </a:lnSpc>
              <a:spcBef>
                <a:spcPts val="0"/>
              </a:spcBef>
              <a:spcAft>
                <a:spcPts val="600"/>
              </a:spcAft>
              <a:buClrTx/>
              <a:buSzTx/>
              <a:buFontTx/>
              <a:buAutoNum type="arabicPeriod"/>
              <a:tabLst/>
              <a:defRPr/>
            </a:pPr>
            <a:endParaRPr kumimoji="0" lang="en-US" sz="2000" b="1" i="0" u="none" strike="noStrike" kern="1200" cap="none" spc="-1" normalizeH="0" baseline="0" noProof="0" dirty="0">
              <a:ln>
                <a:noFill/>
              </a:ln>
              <a:solidFill>
                <a:srgbClr val="083D65"/>
              </a:solidFill>
              <a:effectLst/>
              <a:uLnTx/>
              <a:uFillTx/>
              <a:latin typeface="Segoe UI"/>
              <a:ea typeface="DejaVu Sans"/>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2000" b="1" i="0" u="none" strike="noStrike" kern="1200" cap="none" spc="-1" normalizeH="0" baseline="0" noProof="0" dirty="0">
              <a:ln>
                <a:noFill/>
              </a:ln>
              <a:solidFill>
                <a:srgbClr val="083D65"/>
              </a:solidFill>
              <a:effectLst/>
              <a:uLnTx/>
              <a:uFillTx/>
              <a:latin typeface="Segoe UI"/>
              <a:ea typeface="DejaVu Sans"/>
            </a:endParaRPr>
          </a:p>
        </p:txBody>
      </p:sp>
      <p:sp>
        <p:nvSpPr>
          <p:cNvPr id="207" name="CustomShape 1"/>
          <p:cNvSpPr/>
          <p:nvPr/>
        </p:nvSpPr>
        <p:spPr>
          <a:xfrm>
            <a:off x="10744920" y="6914520"/>
            <a:ext cx="2091600" cy="35136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p:style>
      </p:sp>
      <p:pic>
        <p:nvPicPr>
          <p:cNvPr id="4" name="Imagen 3" descr="Interfaz de usuario gráfica, Sitio web&#10;&#10;Descripción generada automáticamente">
            <a:extLst>
              <a:ext uri="{FF2B5EF4-FFF2-40B4-BE49-F238E27FC236}">
                <a16:creationId xmlns:a16="http://schemas.microsoft.com/office/drawing/2014/main" id="{F3E97706-F51D-48AC-AB6F-CACA909DABF2}"/>
              </a:ext>
            </a:extLst>
          </p:cNvPr>
          <p:cNvPicPr>
            <a:picLocks noChangeAspect="1"/>
          </p:cNvPicPr>
          <p:nvPr/>
        </p:nvPicPr>
        <p:blipFill rotWithShape="1">
          <a:blip r:embed="rId3"/>
          <a:srcRect t="1805" r="2949"/>
          <a:stretch/>
        </p:blipFill>
        <p:spPr>
          <a:xfrm>
            <a:off x="342339" y="613317"/>
            <a:ext cx="5512206" cy="5648408"/>
          </a:xfrm>
          <a:prstGeom prst="rect">
            <a:avLst/>
          </a:prstGeom>
        </p:spPr>
      </p:pic>
      <p:sp>
        <p:nvSpPr>
          <p:cNvPr id="13" name="CustomShape 7"/>
          <p:cNvSpPr/>
          <p:nvPr/>
        </p:nvSpPr>
        <p:spPr>
          <a:xfrm>
            <a:off x="6667200" y="743833"/>
            <a:ext cx="5500697" cy="553998"/>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spc="-1" dirty="0">
                <a:solidFill>
                  <a:srgbClr val="083D65"/>
                </a:solidFill>
                <a:latin typeface="Segoe UI"/>
              </a:rPr>
              <a:t>¿</a:t>
            </a:r>
            <a:r>
              <a:rPr kumimoji="0" lang="en-US" b="1" i="0" u="none" strike="noStrike" kern="1200" cap="none" spc="-1" normalizeH="0" baseline="0" noProof="0" dirty="0">
                <a:ln>
                  <a:noFill/>
                </a:ln>
                <a:solidFill>
                  <a:srgbClr val="083D65"/>
                </a:solidFill>
                <a:effectLst/>
                <a:uLnTx/>
                <a:uFillTx/>
                <a:latin typeface="Segoe UI"/>
              </a:rPr>
              <a:t>QUÉ ES</a:t>
            </a:r>
            <a:r>
              <a:rPr lang="en-US" b="1" spc="-1" noProof="0" dirty="0">
                <a:solidFill>
                  <a:srgbClr val="083D65"/>
                </a:solidFill>
                <a:latin typeface="Segoe UI"/>
              </a:rPr>
              <a:t> EL ÍNDICE DE TRANSPARECIA Y ACCESO  LA INFORMACIÓN</a:t>
            </a:r>
            <a:r>
              <a:rPr kumimoji="0" lang="en-US" b="1" i="0" u="none" strike="noStrike" kern="1200" cap="none" spc="-1" normalizeH="0" noProof="0" dirty="0">
                <a:ln>
                  <a:noFill/>
                </a:ln>
                <a:solidFill>
                  <a:srgbClr val="083D65"/>
                </a:solidFill>
                <a:effectLst/>
                <a:uLnTx/>
                <a:uFillTx/>
                <a:latin typeface="Segoe UI"/>
              </a:rPr>
              <a:t>? </a:t>
            </a:r>
            <a:endParaRPr kumimoji="0" lang="en-US" b="1" i="0" u="none" strike="noStrike" kern="1200" cap="none" spc="-1" normalizeH="0" baseline="0" noProof="0" dirty="0">
              <a:ln>
                <a:noFill/>
              </a:ln>
              <a:solidFill>
                <a:srgbClr val="083D65"/>
              </a:solidFill>
              <a:effectLst/>
              <a:uLnTx/>
              <a:uFillTx/>
              <a:latin typeface="Segoe UI"/>
            </a:endParaRPr>
          </a:p>
        </p:txBody>
      </p:sp>
      <p:sp>
        <p:nvSpPr>
          <p:cNvPr id="14" name="TextBox 25">
            <a:extLst>
              <a:ext uri="{FF2B5EF4-FFF2-40B4-BE49-F238E27FC236}">
                <a16:creationId xmlns:a16="http://schemas.microsoft.com/office/drawing/2014/main" id="{96864839-74C7-4230-AAE3-6875A97177F7}"/>
              </a:ext>
            </a:extLst>
          </p:cNvPr>
          <p:cNvSpPr txBox="1"/>
          <p:nvPr/>
        </p:nvSpPr>
        <p:spPr>
          <a:xfrm>
            <a:off x="6771456" y="1894106"/>
            <a:ext cx="4899622" cy="4367619"/>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lnSpc>
                <a:spcPct val="90000"/>
              </a:lnSpc>
              <a:spcAft>
                <a:spcPts val="600"/>
              </a:spcAft>
              <a:defRPr/>
            </a:pPr>
            <a:r>
              <a:rPr lang="en-US" i="1" dirty="0">
                <a:solidFill>
                  <a:schemeClr val="bg1"/>
                </a:solidFill>
                <a:latin typeface="Arial"/>
              </a:rPr>
              <a:t>I</a:t>
            </a:r>
            <a:r>
              <a:rPr kumimoji="0" lang="en-US" i="1" u="none" strike="noStrike" kern="1200" cap="none" spc="0" normalizeH="0" baseline="0" noProof="0" dirty="0" err="1">
                <a:ln>
                  <a:noFill/>
                </a:ln>
                <a:solidFill>
                  <a:schemeClr val="bg1"/>
                </a:solidFill>
                <a:effectLst/>
                <a:uLnTx/>
                <a:uFillTx/>
                <a:latin typeface="Arial"/>
              </a:rPr>
              <a:t>ndicador</a:t>
            </a:r>
            <a:r>
              <a:rPr kumimoji="0" lang="en-US" i="1" u="none" strike="noStrike" kern="1200" cap="none" spc="0" normalizeH="0" baseline="0" noProof="0" dirty="0">
                <a:ln>
                  <a:noFill/>
                </a:ln>
                <a:solidFill>
                  <a:schemeClr val="bg1"/>
                </a:solidFill>
                <a:effectLst/>
                <a:uLnTx/>
                <a:uFillTx/>
                <a:latin typeface="Arial"/>
              </a:rPr>
              <a:t> de auto-diligenciamiento  que reúne en su medición el nivel de cumplimiento de la Ley 1712 de 2014, respecto a la </a:t>
            </a:r>
            <a:r>
              <a:rPr lang="en-US" i="1" dirty="0">
                <a:solidFill>
                  <a:schemeClr val="bg1"/>
                </a:solidFill>
                <a:latin typeface="Arial"/>
              </a:rPr>
              <a:t>T</a:t>
            </a:r>
            <a:r>
              <a:rPr kumimoji="0" lang="en-US" i="1" u="none" strike="noStrike" kern="1200" cap="none" spc="0" normalizeH="0" baseline="0" noProof="0" dirty="0" err="1">
                <a:ln>
                  <a:noFill/>
                </a:ln>
                <a:solidFill>
                  <a:schemeClr val="bg1"/>
                </a:solidFill>
                <a:effectLst/>
                <a:uLnTx/>
                <a:uFillTx/>
                <a:latin typeface="Arial"/>
              </a:rPr>
              <a:t>ransparencia</a:t>
            </a:r>
            <a:r>
              <a:rPr kumimoji="0" lang="en-US" i="1" u="none" strike="noStrike" kern="1200" cap="none" spc="0" normalizeH="0" baseline="0" noProof="0" dirty="0">
                <a:ln>
                  <a:noFill/>
                </a:ln>
                <a:solidFill>
                  <a:schemeClr val="bg1"/>
                </a:solidFill>
                <a:effectLst/>
                <a:uLnTx/>
                <a:uFillTx/>
                <a:latin typeface="Arial"/>
              </a:rPr>
              <a:t> y el </a:t>
            </a:r>
            <a:r>
              <a:rPr lang="en-US" i="1" dirty="0">
                <a:solidFill>
                  <a:schemeClr val="bg1"/>
                </a:solidFill>
                <a:latin typeface="Arial"/>
              </a:rPr>
              <a:t>A</a:t>
            </a:r>
            <a:r>
              <a:rPr kumimoji="0" lang="en-US" i="1" u="none" strike="noStrike" kern="1200" cap="none" spc="0" normalizeH="0" baseline="0" noProof="0" dirty="0" err="1">
                <a:ln>
                  <a:noFill/>
                </a:ln>
                <a:solidFill>
                  <a:schemeClr val="bg1"/>
                </a:solidFill>
                <a:effectLst/>
                <a:uLnTx/>
                <a:uFillTx/>
                <a:latin typeface="Arial"/>
              </a:rPr>
              <a:t>cceso</a:t>
            </a:r>
            <a:r>
              <a:rPr kumimoji="0" lang="en-US" i="1" u="none" strike="noStrike" kern="1200" cap="none" spc="0" normalizeH="0" baseline="0" noProof="0" dirty="0">
                <a:ln>
                  <a:noFill/>
                </a:ln>
                <a:solidFill>
                  <a:schemeClr val="bg1"/>
                </a:solidFill>
                <a:effectLst/>
                <a:uLnTx/>
                <a:uFillTx/>
                <a:latin typeface="Arial"/>
              </a:rPr>
              <a:t> a la </a:t>
            </a:r>
            <a:r>
              <a:rPr lang="en-US" i="1" dirty="0">
                <a:solidFill>
                  <a:schemeClr val="bg1"/>
                </a:solidFill>
                <a:latin typeface="Arial"/>
              </a:rPr>
              <a:t>I</a:t>
            </a:r>
            <a:r>
              <a:rPr kumimoji="0" lang="en-US" i="1" u="none" strike="noStrike" kern="1200" cap="none" spc="0" normalizeH="0" baseline="0" noProof="0" dirty="0" err="1">
                <a:ln>
                  <a:noFill/>
                </a:ln>
                <a:solidFill>
                  <a:schemeClr val="bg1"/>
                </a:solidFill>
                <a:effectLst/>
                <a:uLnTx/>
                <a:uFillTx/>
                <a:latin typeface="Arial"/>
              </a:rPr>
              <a:t>nformación</a:t>
            </a:r>
            <a:r>
              <a:rPr lang="en-US" i="1" dirty="0">
                <a:solidFill>
                  <a:schemeClr val="bg1"/>
                </a:solidFill>
                <a:latin typeface="Arial"/>
              </a:rPr>
              <a:t>. </a:t>
            </a:r>
          </a:p>
          <a:p>
            <a:pPr lvl="0" algn="just">
              <a:lnSpc>
                <a:spcPct val="90000"/>
              </a:lnSpc>
              <a:spcAft>
                <a:spcPts val="600"/>
              </a:spcAft>
              <a:defRPr/>
            </a:pPr>
            <a:endParaRPr lang="en-US" i="1" dirty="0">
              <a:solidFill>
                <a:schemeClr val="bg1"/>
              </a:solidFill>
              <a:latin typeface="Arial"/>
            </a:endParaRPr>
          </a:p>
          <a:p>
            <a:pPr lvl="0" algn="just">
              <a:lnSpc>
                <a:spcPct val="90000"/>
              </a:lnSpc>
              <a:spcAft>
                <a:spcPts val="600"/>
              </a:spcAft>
              <a:defRPr/>
            </a:pPr>
            <a:r>
              <a:rPr lang="es-ES" i="1" dirty="0">
                <a:solidFill>
                  <a:schemeClr val="bg1"/>
                </a:solidFill>
              </a:rPr>
              <a:t>El Índice de Transparencia y Acceso a la información Pública (ITA), está soportado por una Matriz de Cumplimiento Normativo de la Ley 1712 de 2014, que sintetiza, mediante preguntas, todas las categorías de la información que legalmente deben ser publicadas por los sujetos obligados</a:t>
            </a:r>
            <a:r>
              <a:rPr lang="es-ES" b="1" i="1" dirty="0">
                <a:solidFill>
                  <a:schemeClr val="bg1"/>
                </a:solidFill>
              </a:rPr>
              <a:t>.</a:t>
            </a:r>
            <a:endParaRPr kumimoji="0" lang="en-US" b="1" i="1" u="none" strike="noStrike" kern="1200" cap="none" spc="0" normalizeH="0" baseline="0" noProof="0" dirty="0">
              <a:ln>
                <a:noFill/>
              </a:ln>
              <a:solidFill>
                <a:schemeClr val="bg1"/>
              </a:solidFill>
              <a:effectLst/>
              <a:uLnTx/>
              <a:uFillTx/>
              <a:latin typeface="Arial"/>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lang="en-US" sz="2000" b="1" i="1" dirty="0">
              <a:solidFill>
                <a:prstClr val="black"/>
              </a:solidFill>
              <a:latin typeface="Arial"/>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lang="en-US" sz="2000" b="1" i="1" dirty="0">
              <a:solidFill>
                <a:prstClr val="black"/>
              </a:solidFill>
              <a:latin typeface="Arial"/>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lang="en-US" sz="2000" b="1" i="1" dirty="0">
              <a:solidFill>
                <a:prstClr val="black"/>
              </a:solidFill>
              <a:latin typeface="Arial"/>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lang="en-US" sz="2000" b="1" i="1" dirty="0">
              <a:solidFill>
                <a:prstClr val="black"/>
              </a:solidFill>
              <a:latin typeface="Arial"/>
            </a:endParaRPr>
          </a:p>
        </p:txBody>
      </p:sp>
    </p:spTree>
    <p:extLst>
      <p:ext uri="{BB962C8B-B14F-4D97-AF65-F5344CB8AC3E}">
        <p14:creationId xmlns:p14="http://schemas.microsoft.com/office/powerpoint/2010/main" val="14085184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Conector recto de flecha 11"/>
          <p:cNvCxnSpPr/>
          <p:nvPr/>
        </p:nvCxnSpPr>
        <p:spPr>
          <a:xfrm>
            <a:off x="7251405" y="3104707"/>
            <a:ext cx="10632" cy="98882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7" name="CustomShape 1"/>
          <p:cNvSpPr/>
          <p:nvPr/>
        </p:nvSpPr>
        <p:spPr>
          <a:xfrm>
            <a:off x="10744920" y="6914520"/>
            <a:ext cx="2091600" cy="35136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p:style>
      </p:sp>
      <p:grpSp>
        <p:nvGrpSpPr>
          <p:cNvPr id="208" name="Group 2"/>
          <p:cNvGrpSpPr/>
          <p:nvPr/>
        </p:nvGrpSpPr>
        <p:grpSpPr>
          <a:xfrm>
            <a:off x="0" y="4990414"/>
            <a:ext cx="12188880" cy="1905840"/>
            <a:chOff x="0" y="4941360"/>
            <a:chExt cx="12188880" cy="1905840"/>
          </a:xfrm>
        </p:grpSpPr>
        <p:sp>
          <p:nvSpPr>
            <p:cNvPr id="209" name="CustomShape 3"/>
            <p:cNvSpPr/>
            <p:nvPr/>
          </p:nvSpPr>
          <p:spPr>
            <a:xfrm>
              <a:off x="0" y="4941360"/>
              <a:ext cx="12188880" cy="1905840"/>
            </a:xfrm>
            <a:custGeom>
              <a:avLst/>
              <a:gdLst/>
              <a:ahLst/>
              <a:cxnLst/>
              <a:rect l="l" t="t" r="r" b="b"/>
              <a:pathLst>
                <a:path w="12192000" h="1909138">
                  <a:moveTo>
                    <a:pt x="0" y="0"/>
                  </a:moveTo>
                  <a:lnTo>
                    <a:pt x="227719" y="142350"/>
                  </a:lnTo>
                  <a:cubicBezTo>
                    <a:pt x="1777640" y="1065981"/>
                    <a:pt x="3836554" y="1628919"/>
                    <a:pt x="6096001" y="1628919"/>
                  </a:cubicBezTo>
                  <a:cubicBezTo>
                    <a:pt x="8355448" y="1628919"/>
                    <a:pt x="10414362" y="1065981"/>
                    <a:pt x="11964283" y="142350"/>
                  </a:cubicBezTo>
                  <a:lnTo>
                    <a:pt x="12192000" y="1"/>
                  </a:lnTo>
                  <a:lnTo>
                    <a:pt x="12192000" y="1909138"/>
                  </a:lnTo>
                  <a:lnTo>
                    <a:pt x="0" y="1909138"/>
                  </a:lnTo>
                  <a:lnTo>
                    <a:pt x="0" y="0"/>
                  </a:lnTo>
                  <a:close/>
                </a:path>
              </a:pathLst>
            </a:custGeom>
            <a:solidFill>
              <a:srgbClr val="E8F1F6"/>
            </a:solidFill>
            <a:ln>
              <a:noFill/>
            </a:ln>
          </p:spPr>
          <p:style>
            <a:lnRef idx="0">
              <a:scrgbClr r="0" g="0" b="0"/>
            </a:lnRef>
            <a:fillRef idx="0">
              <a:scrgbClr r="0" g="0" b="0"/>
            </a:fillRef>
            <a:effectRef idx="0">
              <a:scrgbClr r="0" g="0" b="0"/>
            </a:effectRef>
            <a:fontRef idx="minor"/>
          </p:style>
        </p:sp>
        <p:sp>
          <p:nvSpPr>
            <p:cNvPr id="210" name="CustomShape 4"/>
            <p:cNvSpPr/>
            <p:nvPr/>
          </p:nvSpPr>
          <p:spPr>
            <a:xfrm>
              <a:off x="0" y="5556240"/>
              <a:ext cx="12188880" cy="1290960"/>
            </a:xfrm>
            <a:custGeom>
              <a:avLst/>
              <a:gdLst/>
              <a:ahLst/>
              <a:cxnLst/>
              <a:rect l="l" t="t" r="r" b="b"/>
              <a:pathLst>
                <a:path w="12192000" h="1909138">
                  <a:moveTo>
                    <a:pt x="0" y="0"/>
                  </a:moveTo>
                  <a:lnTo>
                    <a:pt x="227719" y="142350"/>
                  </a:lnTo>
                  <a:cubicBezTo>
                    <a:pt x="1777640" y="1065981"/>
                    <a:pt x="3836554" y="1628919"/>
                    <a:pt x="6096001" y="1628919"/>
                  </a:cubicBezTo>
                  <a:cubicBezTo>
                    <a:pt x="8355448" y="1628919"/>
                    <a:pt x="10414362" y="1065981"/>
                    <a:pt x="11964283" y="142350"/>
                  </a:cubicBezTo>
                  <a:lnTo>
                    <a:pt x="12192000" y="1"/>
                  </a:lnTo>
                  <a:lnTo>
                    <a:pt x="12192000" y="1909138"/>
                  </a:lnTo>
                  <a:lnTo>
                    <a:pt x="0" y="1909138"/>
                  </a:lnTo>
                  <a:lnTo>
                    <a:pt x="0" y="0"/>
                  </a:lnTo>
                  <a:close/>
                </a:path>
              </a:pathLst>
            </a:custGeom>
            <a:solidFill>
              <a:srgbClr val="7AC2F9">
                <a:alpha val="11000"/>
              </a:srgbClr>
            </a:solidFill>
            <a:ln>
              <a:noFill/>
            </a:ln>
          </p:spPr>
          <p:style>
            <a:lnRef idx="0">
              <a:scrgbClr r="0" g="0" b="0"/>
            </a:lnRef>
            <a:fillRef idx="0">
              <a:scrgbClr r="0" g="0" b="0"/>
            </a:fillRef>
            <a:effectRef idx="0">
              <a:scrgbClr r="0" g="0" b="0"/>
            </a:effectRef>
            <a:fontRef idx="minor"/>
          </p:style>
        </p:sp>
      </p:grpSp>
      <p:graphicFrame>
        <p:nvGraphicFramePr>
          <p:cNvPr id="10" name="Diagrama 9"/>
          <p:cNvGraphicFramePr/>
          <p:nvPr>
            <p:extLst>
              <p:ext uri="{D42A27DB-BD31-4B8C-83A1-F6EECF244321}">
                <p14:modId xmlns:p14="http://schemas.microsoft.com/office/powerpoint/2010/main" val="1009641769"/>
              </p:ext>
            </p:extLst>
          </p:nvPr>
        </p:nvGraphicFramePr>
        <p:xfrm>
          <a:off x="1074212" y="1034048"/>
          <a:ext cx="12220303" cy="52708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7" name="Rectangle 75">
            <a:extLst>
              <a:ext uri="{FF2B5EF4-FFF2-40B4-BE49-F238E27FC236}">
                <a16:creationId xmlns:a16="http://schemas.microsoft.com/office/drawing/2014/main" id="{1D036292-56CE-4991-A9B3-50D0C2B756F8}"/>
              </a:ext>
            </a:extLst>
          </p:cNvPr>
          <p:cNvSpPr/>
          <p:nvPr>
            <p:custDataLst>
              <p:tags r:id="rId1"/>
            </p:custDataLst>
          </p:nvPr>
        </p:nvSpPr>
        <p:spPr>
          <a:xfrm>
            <a:off x="7845493" y="3377094"/>
            <a:ext cx="1578927"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a:rPr>
              <a:t>01</a:t>
            </a:r>
          </a:p>
        </p:txBody>
      </p:sp>
      <p:sp>
        <p:nvSpPr>
          <p:cNvPr id="3" name="Rectángulo 2"/>
          <p:cNvSpPr/>
          <p:nvPr/>
        </p:nvSpPr>
        <p:spPr>
          <a:xfrm>
            <a:off x="912287" y="1366270"/>
            <a:ext cx="10613513" cy="369332"/>
          </a:xfrm>
          <a:prstGeom prst="rect">
            <a:avLst/>
          </a:prstGeom>
        </p:spPr>
        <p:txBody>
          <a:bodyPr wrap="square">
            <a:spAutoFit/>
          </a:bodyPr>
          <a:lstStyle/>
          <a:p>
            <a:endParaRPr lang="es-ES" dirty="0"/>
          </a:p>
        </p:txBody>
      </p:sp>
      <p:pic>
        <p:nvPicPr>
          <p:cNvPr id="18" name="Imagen 17" descr="Interfaz de usuario gráfica, Sitio web&#10;&#10;Descripción generada automáticamente">
            <a:extLst>
              <a:ext uri="{FF2B5EF4-FFF2-40B4-BE49-F238E27FC236}">
                <a16:creationId xmlns:a16="http://schemas.microsoft.com/office/drawing/2014/main" id="{F3E97706-F51D-48AC-AB6F-CACA909DABF2}"/>
              </a:ext>
            </a:extLst>
          </p:cNvPr>
          <p:cNvPicPr>
            <a:picLocks noChangeAspect="1"/>
          </p:cNvPicPr>
          <p:nvPr/>
        </p:nvPicPr>
        <p:blipFill rotWithShape="1">
          <a:blip r:embed="rId9"/>
          <a:srcRect t="1805" r="2949"/>
          <a:stretch/>
        </p:blipFill>
        <p:spPr>
          <a:xfrm>
            <a:off x="3231095" y="2529705"/>
            <a:ext cx="2184183" cy="2153269"/>
          </a:xfrm>
          <a:prstGeom prst="rect">
            <a:avLst/>
          </a:prstGeom>
        </p:spPr>
      </p:pic>
      <p:sp>
        <p:nvSpPr>
          <p:cNvPr id="19" name="CustomShape 7"/>
          <p:cNvSpPr/>
          <p:nvPr/>
        </p:nvSpPr>
        <p:spPr>
          <a:xfrm>
            <a:off x="3344091" y="239946"/>
            <a:ext cx="5500697" cy="430887"/>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spc="-1" dirty="0">
                <a:solidFill>
                  <a:srgbClr val="083D65"/>
                </a:solidFill>
                <a:latin typeface="Segoe UI"/>
              </a:rPr>
              <a:t>FUNCIONAMIENTO DEL ITA </a:t>
            </a:r>
            <a:endParaRPr kumimoji="0" lang="en-US" sz="2800" b="1" i="0" u="none" strike="noStrike" kern="1200" cap="none" spc="-1" normalizeH="0" baseline="0" noProof="0" dirty="0">
              <a:ln>
                <a:noFill/>
              </a:ln>
              <a:solidFill>
                <a:srgbClr val="083D65"/>
              </a:solidFill>
              <a:effectLst/>
              <a:uLnTx/>
              <a:uFillTx/>
              <a:latin typeface="Segoe UI"/>
            </a:endParaRPr>
          </a:p>
        </p:txBody>
      </p:sp>
    </p:spTree>
    <p:extLst>
      <p:ext uri="{BB962C8B-B14F-4D97-AF65-F5344CB8AC3E}">
        <p14:creationId xmlns:p14="http://schemas.microsoft.com/office/powerpoint/2010/main" val="159990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5982</TotalTime>
  <Words>2388</Words>
  <Application>Microsoft Office PowerPoint</Application>
  <PresentationFormat>Panorámica</PresentationFormat>
  <Paragraphs>300</Paragraphs>
  <Slides>34</Slides>
  <Notes>30</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34</vt:i4>
      </vt:variant>
    </vt:vector>
  </HeadingPairs>
  <TitlesOfParts>
    <vt:vector size="45" baseType="lpstr">
      <vt:lpstr>Agency FB</vt:lpstr>
      <vt:lpstr>Arial</vt:lpstr>
      <vt:lpstr>Calibri</vt:lpstr>
      <vt:lpstr>Calibri Light</vt:lpstr>
      <vt:lpstr>HY목각파임B</vt:lpstr>
      <vt:lpstr>Open Sans Semibold</vt:lpstr>
      <vt:lpstr>Segoe UI</vt:lpstr>
      <vt:lpstr>Symbol</vt:lpstr>
      <vt:lpstr>Wingdings</vt:lpstr>
      <vt:lpstr>Office Theme</vt:lpstr>
      <vt:lpstr>1_Office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 fernando guzman gutierrez</dc:creator>
  <cp:lastModifiedBy>cristo lopez</cp:lastModifiedBy>
  <cp:revision>81</cp:revision>
  <dcterms:created xsi:type="dcterms:W3CDTF">2021-08-19T13:26:39Z</dcterms:created>
  <dcterms:modified xsi:type="dcterms:W3CDTF">2022-05-12T12:59:13Z</dcterms:modified>
</cp:coreProperties>
</file>